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71" r:id="rId2"/>
    <p:sldId id="283" r:id="rId3"/>
    <p:sldId id="284" r:id="rId4"/>
    <p:sldId id="285" r:id="rId5"/>
    <p:sldId id="330" r:id="rId6"/>
    <p:sldId id="377" r:id="rId7"/>
    <p:sldId id="292" r:id="rId8"/>
    <p:sldId id="293" r:id="rId9"/>
    <p:sldId id="376" r:id="rId10"/>
    <p:sldId id="494" r:id="rId11"/>
    <p:sldId id="333" r:id="rId12"/>
    <p:sldId id="532" r:id="rId13"/>
    <p:sldId id="328" r:id="rId14"/>
    <p:sldId id="295" r:id="rId15"/>
    <p:sldId id="296" r:id="rId16"/>
    <p:sldId id="493" r:id="rId17"/>
    <p:sldId id="457" r:id="rId18"/>
    <p:sldId id="301" r:id="rId19"/>
    <p:sldId id="302" r:id="rId20"/>
    <p:sldId id="304" r:id="rId21"/>
    <p:sldId id="305" r:id="rId22"/>
    <p:sldId id="307" r:id="rId23"/>
    <p:sldId id="309" r:id="rId24"/>
    <p:sldId id="312" r:id="rId25"/>
    <p:sldId id="306" r:id="rId26"/>
    <p:sldId id="497" r:id="rId27"/>
    <p:sldId id="498" r:id="rId28"/>
    <p:sldId id="499" r:id="rId29"/>
    <p:sldId id="372" r:id="rId30"/>
    <p:sldId id="432" r:id="rId31"/>
    <p:sldId id="331" r:id="rId32"/>
    <p:sldId id="500" r:id="rId33"/>
    <p:sldId id="337" r:id="rId34"/>
    <p:sldId id="314" r:id="rId35"/>
    <p:sldId id="530" r:id="rId36"/>
    <p:sldId id="318" r:id="rId37"/>
    <p:sldId id="320" r:id="rId38"/>
    <p:sldId id="533" r:id="rId39"/>
    <p:sldId id="322" r:id="rId40"/>
    <p:sldId id="459" r:id="rId41"/>
    <p:sldId id="324" r:id="rId42"/>
    <p:sldId id="326" r:id="rId43"/>
    <p:sldId id="260" r:id="rId44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03">
          <p15:clr>
            <a:srgbClr val="A4A3A4"/>
          </p15:clr>
        </p15:guide>
        <p15:guide id="2" pos="28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684">
          <p15:clr>
            <a:srgbClr val="A4A3A4"/>
          </p15:clr>
        </p15:guide>
        <p15:guide id="2" pos="214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50F1"/>
    <a:srgbClr val="4CB8FF"/>
    <a:srgbClr val="FFC929"/>
    <a:srgbClr val="7979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21" autoAdjust="0"/>
    <p:restoredTop sz="76909" autoAdjust="0"/>
  </p:normalViewPr>
  <p:slideViewPr>
    <p:cSldViewPr>
      <p:cViewPr varScale="1">
        <p:scale>
          <a:sx n="118" d="100"/>
          <a:sy n="118" d="100"/>
        </p:scale>
        <p:origin x="156" y="84"/>
      </p:cViewPr>
      <p:guideLst>
        <p:guide orient="horz" pos="603"/>
        <p:guide pos="28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40" d="100"/>
          <a:sy n="140" d="100"/>
        </p:scale>
        <p:origin x="3216" y="208"/>
      </p:cViewPr>
      <p:guideLst>
        <p:guide orient="horz" pos="2684"/>
        <p:guide pos="214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B8E395-5B39-49C6-9E42-6E61D338186D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8F5274-F4FF-44CE-AB7C-BB0E9BB51B1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047C7-5719-499B-863C-38F90E72BFFD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1F17C-E28F-495F-ADC7-F58DBF2FF38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代码变大 文字变小注释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73E44"/>
                </a:solidFill>
                <a:sym typeface="+mn-ea"/>
              </a:rPr>
              <a:t>如果</a:t>
            </a:r>
            <a:r>
              <a:rPr lang="zh-CN" altLang="en-US" dirty="0" smtClean="0">
                <a:solidFill>
                  <a:srgbClr val="373E44"/>
                </a:solidFill>
                <a:sym typeface="+mn-ea"/>
              </a:rPr>
              <a:t>函数的参数只能传值，</a:t>
            </a:r>
            <a:r>
              <a:rPr lang="zh-CN" altLang="en-US" dirty="0">
                <a:solidFill>
                  <a:srgbClr val="373E44"/>
                </a:solidFill>
                <a:sym typeface="+mn-ea"/>
              </a:rPr>
              <a:t>将会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严重限制</a:t>
            </a:r>
            <a:r>
              <a:rPr lang="zh-CN" altLang="en-US" dirty="0">
                <a:solidFill>
                  <a:srgbClr val="373E44"/>
                </a:solidFill>
                <a:sym typeface="+mn-ea"/>
              </a:rPr>
              <a:t>人们</a:t>
            </a:r>
            <a:r>
              <a:rPr lang="zh-CN" altLang="en-US" dirty="0">
                <a:solidFill>
                  <a:srgbClr val="C00000"/>
                </a:solidFill>
                <a:sym typeface="+mn-ea"/>
              </a:rPr>
              <a:t>建立抽象的能力</a:t>
            </a:r>
            <a:r>
              <a:rPr lang="zh-CN" altLang="en-US" dirty="0">
                <a:solidFill>
                  <a:srgbClr val="373E44"/>
                </a:solidFill>
                <a:sym typeface="+mn-ea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具体例子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再来看一下第二部分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ym typeface="+mn-ea"/>
              </a:rPr>
              <a:t>程序设计中模块化对生产力带来了巨大的提升</a:t>
            </a:r>
          </a:p>
          <a:p>
            <a:r>
              <a:rPr lang="zh-CN" altLang="en-US" dirty="0">
                <a:sym typeface="+mn-ea"/>
              </a:rPr>
              <a:t>更小、更简洁、更通用</a:t>
            </a:r>
          </a:p>
          <a:p>
            <a:r>
              <a:rPr lang="zh-CN" altLang="en-US" dirty="0">
                <a:sym typeface="+mn-ea"/>
              </a:rPr>
              <a:t>函数间自然会独立和减少依赖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内部实现是外部无关</a:t>
            </a:r>
            <a:r>
              <a:rPr lang="zh-CN" altLang="en-US" dirty="0" smtClean="0">
                <a:sym typeface="+mn-ea"/>
              </a:rPr>
              <a:t>的，只要</a:t>
            </a:r>
            <a:r>
              <a:rPr lang="zh-CN" altLang="en-US" dirty="0">
                <a:sym typeface="+mn-ea"/>
              </a:rPr>
              <a:t>保证接口</a:t>
            </a:r>
            <a:r>
              <a:rPr lang="zh-CN" altLang="en-US" dirty="0" smtClean="0">
                <a:sym typeface="+mn-ea"/>
              </a:rPr>
              <a:t>不变。</a:t>
            </a:r>
            <a:endParaRPr lang="zh-CN" altLang="en-US" dirty="0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缓存例子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3357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我们可以抽象出任何数字的加数函数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组合子是用作给那些没有名字的函数“把自己给算出来，方便自己调用自己”</a:t>
            </a: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每一个逻辑参数，会返回已经配置的函数，知道所有参数用完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我们可能没有注意过，平时我们会经常用函数式的写法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91F17C-E28F-495F-ADC7-F58DBF2FF38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" y="0"/>
            <a:ext cx="9141862" cy="5143500"/>
          </a:xfrm>
          <a:prstGeom prst="rect">
            <a:avLst/>
          </a:prstGeom>
        </p:spPr>
      </p:pic>
      <p:sp>
        <p:nvSpPr>
          <p:cNvPr id="10" name="标题 9"/>
          <p:cNvSpPr>
            <a:spLocks noGrp="1"/>
          </p:cNvSpPr>
          <p:nvPr>
            <p:ph type="title" hasCustomPrompt="1"/>
          </p:nvPr>
        </p:nvSpPr>
        <p:spPr>
          <a:xfrm>
            <a:off x="251520" y="1491630"/>
            <a:ext cx="8856984" cy="60374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示意主标题文字（</a:t>
            </a:r>
            <a:r>
              <a:rPr lang="en-US" altLang="zh-CN" dirty="0"/>
              <a:t>38</a:t>
            </a:r>
            <a:r>
              <a:rPr lang="zh-CN" altLang="en-US" dirty="0"/>
              <a:t>号粗字）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51520" y="2291916"/>
            <a:ext cx="8712968" cy="535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" y="0"/>
            <a:ext cx="9141862" cy="5143500"/>
          </a:xfrm>
          <a:prstGeom prst="rect">
            <a:avLst/>
          </a:prstGeom>
        </p:spPr>
      </p:pic>
      <p:sp>
        <p:nvSpPr>
          <p:cNvPr id="7" name="标题 9"/>
          <p:cNvSpPr>
            <a:spLocks noGrp="1"/>
          </p:cNvSpPr>
          <p:nvPr>
            <p:ph type="title" hasCustomPrompt="1"/>
          </p:nvPr>
        </p:nvSpPr>
        <p:spPr>
          <a:xfrm>
            <a:off x="251520" y="1491630"/>
            <a:ext cx="8856984" cy="603749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示意主标题文字（</a:t>
            </a:r>
            <a:r>
              <a:rPr lang="en-US" altLang="zh-CN" dirty="0"/>
              <a:t>38</a:t>
            </a:r>
            <a:r>
              <a:rPr lang="zh-CN" altLang="en-US" dirty="0"/>
              <a:t>号粗字）</a:t>
            </a:r>
          </a:p>
        </p:txBody>
      </p:sp>
      <p:sp>
        <p:nvSpPr>
          <p:cNvPr id="8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251520" y="2291916"/>
            <a:ext cx="8712968" cy="5358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示意副标题文字（</a:t>
            </a:r>
            <a:r>
              <a:rPr lang="en-US" altLang="zh-CN" dirty="0"/>
              <a:t>28</a:t>
            </a:r>
            <a:r>
              <a:rPr lang="zh-CN" altLang="en-US" dirty="0"/>
              <a:t>号细字）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23528" y="205979"/>
            <a:ext cx="8424936" cy="4935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23528" y="915566"/>
            <a:ext cx="8424936" cy="381642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>
              <a:buSzPct val="100000"/>
              <a:buFont typeface="Arial" panose="020B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buChar char="•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buChar char="•"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" name="内容占位符 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69" t="86399" r="3515" b="5201"/>
          <a:stretch>
            <a:fillRect/>
          </a:stretch>
        </p:blipFill>
        <p:spPr>
          <a:xfrm>
            <a:off x="7740352" y="4443958"/>
            <a:ext cx="1080120" cy="432048"/>
          </a:xfrm>
          <a:prstGeom prst="rect">
            <a:avLst/>
          </a:prstGeom>
        </p:spPr>
      </p:pic>
      <p:cxnSp>
        <p:nvCxnSpPr>
          <p:cNvPr id="5" name="直线连接符 4"/>
          <p:cNvCxnSpPr/>
          <p:nvPr userDrawn="1"/>
        </p:nvCxnSpPr>
        <p:spPr>
          <a:xfrm>
            <a:off x="323528" y="807554"/>
            <a:ext cx="8424936" cy="0"/>
          </a:xfrm>
          <a:prstGeom prst="line">
            <a:avLst/>
          </a:prstGeom>
          <a:ln w="28575"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323528" y="205979"/>
            <a:ext cx="8424936" cy="4935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内页标题微软雅黑</a:t>
            </a:r>
            <a:r>
              <a:rPr lang="en-US" altLang="zh-CN" dirty="0"/>
              <a:t>28</a:t>
            </a:r>
            <a:r>
              <a:rPr lang="zh-CN" altLang="en-US" dirty="0"/>
              <a:t>号字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 hasCustomPrompt="1"/>
          </p:nvPr>
        </p:nvSpPr>
        <p:spPr>
          <a:xfrm>
            <a:off x="323528" y="915566"/>
            <a:ext cx="8424936" cy="3816424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>
              <a:buSzPct val="100000"/>
              <a:buFont typeface="Arial" panose="020B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Font typeface="Arial" panose="020B0604020202020204" pitchFamily="34" charset="0"/>
              <a:buChar char="•"/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正文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24</a:t>
            </a:r>
            <a:r>
              <a:rPr lang="zh-CN" altLang="en-US" dirty="0"/>
              <a:t>号字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45" t="86399" r="4315" b="5201"/>
          <a:stretch>
            <a:fillRect/>
          </a:stretch>
        </p:blipFill>
        <p:spPr>
          <a:xfrm>
            <a:off x="7812359" y="4443958"/>
            <a:ext cx="936105" cy="432048"/>
          </a:xfrm>
          <a:prstGeom prst="rect">
            <a:avLst/>
          </a:prstGeom>
        </p:spPr>
      </p:pic>
      <p:cxnSp>
        <p:nvCxnSpPr>
          <p:cNvPr id="5" name="直线连接符 4"/>
          <p:cNvCxnSpPr/>
          <p:nvPr userDrawn="1"/>
        </p:nvCxnSpPr>
        <p:spPr>
          <a:xfrm>
            <a:off x="323528" y="807554"/>
            <a:ext cx="8424936" cy="0"/>
          </a:xfrm>
          <a:prstGeom prst="line">
            <a:avLst/>
          </a:prstGeom>
          <a:ln w="28575">
            <a:solidFill>
              <a:srgbClr val="7979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862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862" cy="51435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2019/9/24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ruanyifeng.com/docs/pg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hyperlink" Target="http://www.ruanyifeng.com/blog/2010/10/why_lisp_is_superio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Javascript</a:t>
            </a:r>
            <a:r>
              <a:rPr lang="zh-CN" altLang="en-US" dirty="0"/>
              <a:t>函数式编程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arbon (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8825" y="274955"/>
            <a:ext cx="5274945" cy="56661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8" name="图片 7" descr="carbon (1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485" y="-1209040"/>
            <a:ext cx="4326890" cy="4155440"/>
          </a:xfrm>
          <a:prstGeom prst="rect">
            <a:avLst/>
          </a:prstGeom>
        </p:spPr>
      </p:pic>
      <p:pic>
        <p:nvPicPr>
          <p:cNvPr id="18" name="图片 17" descr="carbon (2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8490" y="-969645"/>
            <a:ext cx="5675630" cy="5948045"/>
          </a:xfrm>
          <a:prstGeom prst="rect">
            <a:avLst/>
          </a:prstGeom>
        </p:spPr>
      </p:pic>
      <p:pic>
        <p:nvPicPr>
          <p:cNvPr id="14" name="图片 13" descr="carbon (18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3555" y="2874010"/>
            <a:ext cx="3910330" cy="305308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21443" y="4512812"/>
            <a:ext cx="1872932" cy="37392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46914E-7 L 0 0.1324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函数式编程的思想</a:t>
            </a:r>
          </a:p>
        </p:txBody>
      </p:sp>
      <p:sp>
        <p:nvSpPr>
          <p:cNvPr id="6" name="矩形 5"/>
          <p:cNvSpPr/>
          <p:nvPr/>
        </p:nvSpPr>
        <p:spPr>
          <a:xfrm>
            <a:off x="2539380" y="2162761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process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499992" y="2162766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toHtml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429641" y="2162766"/>
            <a:ext cx="1368152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toDom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744104" y="1444322"/>
            <a:ext cx="7920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ajax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923928" y="1445957"/>
            <a:ext cx="7920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map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184068" y="1444322"/>
            <a:ext cx="7920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filter</a:t>
            </a:r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>
            <a:off x="3239852" y="2622709"/>
            <a:ext cx="0" cy="5040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endCxn id="6" idx="1"/>
          </p:cNvCxnSpPr>
          <p:nvPr/>
        </p:nvCxnSpPr>
        <p:spPr>
          <a:xfrm>
            <a:off x="2022806" y="2378785"/>
            <a:ext cx="5165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6" idx="3"/>
            <a:endCxn id="7" idx="1"/>
          </p:cNvCxnSpPr>
          <p:nvPr/>
        </p:nvCxnSpPr>
        <p:spPr>
          <a:xfrm>
            <a:off x="3907532" y="2378785"/>
            <a:ext cx="592460" cy="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7" idx="3"/>
            <a:endCxn id="8" idx="1"/>
          </p:cNvCxnSpPr>
          <p:nvPr/>
        </p:nvCxnSpPr>
        <p:spPr>
          <a:xfrm>
            <a:off x="5868144" y="2378790"/>
            <a:ext cx="56149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291719" y="1415029"/>
            <a:ext cx="82199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render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549614" y="1444322"/>
            <a:ext cx="76757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bind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7149721" y="2594814"/>
            <a:ext cx="0" cy="50405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536192" y="2757433"/>
            <a:ext cx="70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611679" y="2662176"/>
            <a:ext cx="705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6109" y="847911"/>
            <a:ext cx="460851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通过函数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抽象成功能更多的函数</a:t>
            </a:r>
          </a:p>
        </p:txBody>
      </p:sp>
      <p:sp>
        <p:nvSpPr>
          <p:cNvPr id="14" name="流程图: 可选过程 13"/>
          <p:cNvSpPr/>
          <p:nvPr/>
        </p:nvSpPr>
        <p:spPr>
          <a:xfrm>
            <a:off x="764466" y="2234764"/>
            <a:ext cx="1203184" cy="360045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模板</a:t>
            </a:r>
            <a:endParaRPr lang="zh-CN" altLang="en-US" dirty="0"/>
          </a:p>
        </p:txBody>
      </p: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264756" y="4825764"/>
            <a:ext cx="7630160" cy="27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Unix: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程序只做好一件事情。每个程序的输出都应该是另一个程序的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1296 L 0.01094 0.3382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" y="175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6.17284E-7 L -0.11806 0.4302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2151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7.40741E-7 L -0.25382 0.52037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91" y="26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3.45679E-6 L 0.04895 0.33024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48" y="1651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86 -0.01173 L -0.08559 0.450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230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21" grpId="0" animBg="1"/>
      <p:bldP spid="22" grpId="0" animBg="1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身边的函数式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584" y="191670"/>
            <a:ext cx="5065660" cy="541279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915566"/>
            <a:ext cx="6818569" cy="39088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7161" y="4422859"/>
            <a:ext cx="1208896" cy="5854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9874" y="4469419"/>
            <a:ext cx="1117632" cy="492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61323" y="4254029"/>
            <a:ext cx="864096" cy="7863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一等函数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901505"/>
            <a:ext cx="8712968" cy="360040"/>
          </a:xfrm>
        </p:spPr>
        <p:txBody>
          <a:bodyPr>
            <a:normAutofit fontScale="72500" lnSpcReduction="20000"/>
          </a:bodyPr>
          <a:lstStyle/>
          <a:p>
            <a:pPr marL="0" indent="0">
              <a:buNone/>
            </a:pP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一等公民： </a:t>
            </a:r>
            <a:r>
              <a:rPr lang="zh-CN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是函数式编程实现的基础。</a:t>
            </a:r>
            <a:r>
              <a:rPr lang="zh-CN" altLang="en-US" sz="2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+mn-ea"/>
              </a:rPr>
              <a:t>属于最少限制的元素  基本数据类型应有的功能，它都有。</a:t>
            </a:r>
            <a:endParaRPr lang="en-US" altLang="zh-CN" sz="2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6661" y="2822161"/>
            <a:ext cx="1095238" cy="1400000"/>
          </a:xfrm>
          <a:prstGeom prst="rect">
            <a:avLst/>
          </a:prstGeom>
        </p:spPr>
      </p:pic>
      <p:pic>
        <p:nvPicPr>
          <p:cNvPr id="5" name="图片 4" descr="carbon (2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5920" y="598170"/>
            <a:ext cx="8530590" cy="49015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高阶函数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15565"/>
            <a:ext cx="8568952" cy="16297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>
                <a:solidFill>
                  <a:srgbClr val="373E44"/>
                </a:solidFill>
              </a:rPr>
              <a:t>经常</a:t>
            </a:r>
            <a:r>
              <a:rPr lang="zh-CN" altLang="en-US" sz="2000" dirty="0" smtClean="0">
                <a:solidFill>
                  <a:srgbClr val="373E44"/>
                </a:solidFill>
              </a:rPr>
              <a:t>会有不同的函数有相同的模式。为了将这种模式建立通用的抽象，就需要构造出这样的函数，使其以函数作为参数，或者将函数作为返回值。这类能操作函数的函数称为高阶函数</a:t>
            </a:r>
            <a:r>
              <a:rPr lang="zh-CN" altLang="en-US" dirty="0" smtClean="0">
                <a:solidFill>
                  <a:srgbClr val="373E44"/>
                </a:solidFill>
              </a:rPr>
              <a:t>。</a:t>
            </a:r>
            <a:endParaRPr lang="zh-CN" altLang="en-US" dirty="0" smtClean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928662" y="3356014"/>
            <a:ext cx="2214578" cy="28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以一个函数作为参数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28662" y="3901118"/>
            <a:ext cx="2286016" cy="2873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返回一个函数作为结果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71472" y="3286130"/>
            <a:ext cx="402227" cy="4022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97873" y="3857634"/>
            <a:ext cx="402227" cy="40222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642910" y="2786064"/>
            <a:ext cx="2500330" cy="285752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符合二者其一的</a:t>
            </a:r>
          </a:p>
        </p:txBody>
      </p:sp>
      <p:sp>
        <p:nvSpPr>
          <p:cNvPr id="10" name="椭圆 9"/>
          <p:cNvSpPr/>
          <p:nvPr/>
        </p:nvSpPr>
        <p:spPr>
          <a:xfrm>
            <a:off x="285720" y="2714626"/>
            <a:ext cx="428628" cy="428628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95936" y="3320057"/>
            <a:ext cx="4490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实现抽象，降低复杂度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增强语言表达力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arbon (2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43585" y="136525"/>
            <a:ext cx="5715000" cy="4241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6223" y="223759"/>
            <a:ext cx="8424936" cy="493563"/>
          </a:xfrm>
        </p:spPr>
        <p:txBody>
          <a:bodyPr/>
          <a:lstStyle/>
          <a:p>
            <a:r>
              <a:rPr lang="zh-CN" altLang="en-US" dirty="0" smtClean="0"/>
              <a:t>高阶函数</a:t>
            </a:r>
            <a:r>
              <a:rPr lang="en-US" altLang="zh-CN" dirty="0" smtClean="0"/>
              <a:t>-</a:t>
            </a:r>
            <a:r>
              <a:rPr lang="zh-CN" altLang="en-US" dirty="0" smtClean="0"/>
              <a:t>函数作为参数</a:t>
            </a:r>
            <a:endParaRPr lang="zh-CN" altLang="en-US" dirty="0"/>
          </a:p>
        </p:txBody>
      </p:sp>
      <p:pic>
        <p:nvPicPr>
          <p:cNvPr id="5" name="图片 4" descr="carbon (2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8515" y="136525"/>
            <a:ext cx="6440805" cy="4164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arbon (2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4995" y="-22225"/>
            <a:ext cx="7761605" cy="470471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高阶函数</a:t>
            </a:r>
            <a:r>
              <a:rPr lang="en-US" altLang="zh-CN" dirty="0" smtClean="0">
                <a:sym typeface="+mn-ea"/>
              </a:rPr>
              <a:t>-</a:t>
            </a:r>
            <a:r>
              <a:rPr lang="zh-CN" altLang="en-US" dirty="0" smtClean="0">
                <a:sym typeface="+mn-ea"/>
              </a:rPr>
              <a:t>函数作为参数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192" y="948585"/>
            <a:ext cx="1584938" cy="1056625"/>
          </a:xfrm>
          <a:prstGeom prst="rect">
            <a:avLst/>
          </a:prstGeom>
        </p:spPr>
      </p:pic>
      <p:pic>
        <p:nvPicPr>
          <p:cNvPr id="6" name="图片 5" descr="carbon (25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94995" y="3035935"/>
            <a:ext cx="4853940" cy="3018155"/>
          </a:xfrm>
          <a:prstGeom prst="rect">
            <a:avLst/>
          </a:prstGeom>
        </p:spPr>
      </p:pic>
      <p:pic>
        <p:nvPicPr>
          <p:cNvPr id="7" name="图片 6" descr="carbon (27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2815" y="2905125"/>
            <a:ext cx="6053455" cy="3148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166742" y="2581275"/>
            <a:ext cx="35814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返回函数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进一步增强表达能力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高阶函数</a:t>
            </a:r>
            <a:r>
              <a:rPr lang="en-US" altLang="zh-CN" dirty="0" smtClean="0">
                <a:sym typeface="+mn-ea"/>
              </a:rPr>
              <a:t>-</a:t>
            </a:r>
            <a:r>
              <a:rPr lang="zh-CN" altLang="en-US" dirty="0" smtClean="0">
                <a:sym typeface="+mn-ea"/>
              </a:rPr>
              <a:t>返回函数</a:t>
            </a:r>
          </a:p>
        </p:txBody>
      </p:sp>
      <p:pic>
        <p:nvPicPr>
          <p:cNvPr id="8" name="图片 7" descr="carbon 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76885" y="118745"/>
            <a:ext cx="6075045" cy="57969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1576260" y="1998894"/>
            <a:ext cx="907508" cy="788880"/>
          </a:xfrm>
          <a:prstGeom prst="hexagon">
            <a:avLst/>
          </a:pr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842564" y="1967006"/>
            <a:ext cx="4330652" cy="880624"/>
          </a:xfrm>
          <a:custGeom>
            <a:avLst/>
            <a:gdLst>
              <a:gd name="connsiteX0" fmla="*/ 238128 w 4486009"/>
              <a:gd name="connsiteY0" fmla="*/ 0 h 914400"/>
              <a:gd name="connsiteX1" fmla="*/ 1053311 w 4486009"/>
              <a:gd name="connsiteY1" fmla="*/ 0 h 914400"/>
              <a:gd name="connsiteX2" fmla="*/ 4247881 w 4486009"/>
              <a:gd name="connsiteY2" fmla="*/ 0 h 914400"/>
              <a:gd name="connsiteX3" fmla="*/ 4486009 w 4486009"/>
              <a:gd name="connsiteY3" fmla="*/ 457200 h 914400"/>
              <a:gd name="connsiteX4" fmla="*/ 4247881 w 4486009"/>
              <a:gd name="connsiteY4" fmla="*/ 914400 h 914400"/>
              <a:gd name="connsiteX5" fmla="*/ 1053311 w 4486009"/>
              <a:gd name="connsiteY5" fmla="*/ 914400 h 914400"/>
              <a:gd name="connsiteX6" fmla="*/ 238128 w 4486009"/>
              <a:gd name="connsiteY6" fmla="*/ 914400 h 914400"/>
              <a:gd name="connsiteX7" fmla="*/ 0 w 4486009"/>
              <a:gd name="connsiteY7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6009" h="914400">
                <a:moveTo>
                  <a:pt x="238128" y="0"/>
                </a:moveTo>
                <a:lnTo>
                  <a:pt x="1053311" y="0"/>
                </a:lnTo>
                <a:lnTo>
                  <a:pt x="4247881" y="0"/>
                </a:lnTo>
                <a:lnTo>
                  <a:pt x="4486009" y="457200"/>
                </a:lnTo>
                <a:lnTo>
                  <a:pt x="4247881" y="914400"/>
                </a:lnTo>
                <a:lnTo>
                  <a:pt x="1053311" y="914400"/>
                </a:lnTo>
                <a:lnTo>
                  <a:pt x="238128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098661" y="2080573"/>
            <a:ext cx="3089642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为什么用函数式编程</a:t>
            </a:r>
          </a:p>
        </p:txBody>
      </p:sp>
      <p:sp>
        <p:nvSpPr>
          <p:cNvPr id="7" name="文本框 16"/>
          <p:cNvSpPr txBox="1"/>
          <p:nvPr/>
        </p:nvSpPr>
        <p:spPr>
          <a:xfrm>
            <a:off x="3058529" y="2401804"/>
            <a:ext cx="3882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声明式、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函数式优点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26025" y="2160298"/>
            <a:ext cx="7751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504D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2800" dirty="0">
              <a:solidFill>
                <a:srgbClr val="C0504D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函数式的优点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771550"/>
            <a:ext cx="8568952" cy="3672408"/>
          </a:xfrm>
        </p:spPr>
        <p:txBody>
          <a:bodyPr/>
          <a:lstStyle/>
          <a:p>
            <a:r>
              <a:rPr lang="zh-CN" altLang="en-US" sz="2000" dirty="0"/>
              <a:t>减少键盘敲击次数</a:t>
            </a:r>
            <a:r>
              <a:rPr lang="en-US" altLang="zh-CN" sz="2000" dirty="0"/>
              <a:t>(</a:t>
            </a:r>
            <a:r>
              <a:rPr lang="zh-CN" altLang="en-US" sz="2000" b="1" dirty="0"/>
              <a:t>代码简洁，开发快速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zh-CN" altLang="en-US" sz="1600" dirty="0"/>
              <a:t>函数式编程大量使用函数，减少了代码的重复，因此程序比较短，开发速度较快。</a:t>
            </a:r>
          </a:p>
          <a:p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45526" y="4522075"/>
            <a:ext cx="8660244" cy="50405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Paul Graham</a:t>
            </a:r>
            <a:r>
              <a:rPr lang="zh-CN" altLang="en-US" dirty="0">
                <a:solidFill>
                  <a:schemeClr val="tx1"/>
                </a:solidFill>
              </a:rPr>
              <a:t>在</a:t>
            </a:r>
            <a:r>
              <a:rPr lang="en-US" altLang="zh-CN" u="sng" dirty="0">
                <a:solidFill>
                  <a:schemeClr val="tx1"/>
                </a:solidFill>
                <a:hlinkClick r:id="rId3"/>
              </a:rPr>
              <a:t>《</a:t>
            </a:r>
            <a:r>
              <a:rPr lang="zh-CN" altLang="en-US" u="sng" dirty="0">
                <a:solidFill>
                  <a:schemeClr val="tx1"/>
                </a:solidFill>
                <a:hlinkClick r:id="rId3"/>
              </a:rPr>
              <a:t>黑客与画家</a:t>
            </a:r>
            <a:r>
              <a:rPr lang="en-US" altLang="zh-CN" u="sng" dirty="0">
                <a:solidFill>
                  <a:schemeClr val="tx1"/>
                </a:solidFill>
                <a:hlinkClick r:id="rId3"/>
              </a:rPr>
              <a:t>》</a:t>
            </a:r>
            <a:r>
              <a:rPr lang="zh-CN" altLang="en-US" dirty="0">
                <a:solidFill>
                  <a:schemeClr val="tx1"/>
                </a:solidFill>
              </a:rPr>
              <a:t>一书中</a:t>
            </a:r>
            <a:r>
              <a:rPr lang="zh-CN" altLang="en-US" u="sng" dirty="0">
                <a:solidFill>
                  <a:schemeClr val="tx1"/>
                </a:solidFill>
                <a:hlinkClick r:id="rId4"/>
              </a:rPr>
              <a:t>写道</a:t>
            </a:r>
            <a:r>
              <a:rPr lang="zh-CN" altLang="en-US" dirty="0">
                <a:solidFill>
                  <a:schemeClr val="tx1"/>
                </a:solidFill>
              </a:rPr>
              <a:t>：同样功能的程序，极端情况下，</a:t>
            </a:r>
            <a:r>
              <a:rPr lang="en-US" altLang="zh-CN" dirty="0">
                <a:solidFill>
                  <a:schemeClr val="tx1"/>
                </a:solidFill>
              </a:rPr>
              <a:t>Lisp</a:t>
            </a:r>
            <a:r>
              <a:rPr lang="zh-CN" altLang="en-US" dirty="0">
                <a:solidFill>
                  <a:schemeClr val="tx1"/>
                </a:solidFill>
              </a:rPr>
              <a:t>代码的长度可能是</a:t>
            </a:r>
            <a:r>
              <a:rPr lang="en-US" altLang="zh-CN" dirty="0">
                <a:solidFill>
                  <a:schemeClr val="tx1"/>
                </a:solidFill>
              </a:rPr>
              <a:t>C</a:t>
            </a:r>
            <a:r>
              <a:rPr lang="zh-CN" altLang="en-US" dirty="0">
                <a:solidFill>
                  <a:schemeClr val="tx1"/>
                </a:solidFill>
              </a:rPr>
              <a:t>代码的二十分之一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318760" y="4147666"/>
            <a:ext cx="292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ym typeface="+mn-ea"/>
              </a:rPr>
              <a:t>语言的界限就是思维的界限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203598"/>
            <a:ext cx="4805458" cy="28580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034883"/>
            <a:ext cx="5792042" cy="3507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六边形 25"/>
          <p:cNvSpPr/>
          <p:nvPr/>
        </p:nvSpPr>
        <p:spPr>
          <a:xfrm>
            <a:off x="1593850" y="4078605"/>
            <a:ext cx="905510" cy="788670"/>
          </a:xfrm>
          <a:prstGeom prst="hexagon">
            <a:avLst/>
          </a:pr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六边形 24"/>
          <p:cNvSpPr/>
          <p:nvPr/>
        </p:nvSpPr>
        <p:spPr>
          <a:xfrm>
            <a:off x="1576070" y="2926080"/>
            <a:ext cx="905510" cy="788670"/>
          </a:xfrm>
          <a:prstGeom prst="hexagon">
            <a:avLst/>
          </a:pr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19" name="任意多边形 18"/>
          <p:cNvSpPr/>
          <p:nvPr/>
        </p:nvSpPr>
        <p:spPr>
          <a:xfrm>
            <a:off x="2842260" y="2894330"/>
            <a:ext cx="4321810" cy="880745"/>
          </a:xfrm>
          <a:custGeom>
            <a:avLst/>
            <a:gdLst>
              <a:gd name="connsiteX0" fmla="*/ 238128 w 4486009"/>
              <a:gd name="connsiteY0" fmla="*/ 0 h 914400"/>
              <a:gd name="connsiteX1" fmla="*/ 1053311 w 4486009"/>
              <a:gd name="connsiteY1" fmla="*/ 0 h 914400"/>
              <a:gd name="connsiteX2" fmla="*/ 4247881 w 4486009"/>
              <a:gd name="connsiteY2" fmla="*/ 0 h 914400"/>
              <a:gd name="connsiteX3" fmla="*/ 4486009 w 4486009"/>
              <a:gd name="connsiteY3" fmla="*/ 457200 h 914400"/>
              <a:gd name="connsiteX4" fmla="*/ 4247881 w 4486009"/>
              <a:gd name="connsiteY4" fmla="*/ 914400 h 914400"/>
              <a:gd name="connsiteX5" fmla="*/ 1053311 w 4486009"/>
              <a:gd name="connsiteY5" fmla="*/ 914400 h 914400"/>
              <a:gd name="connsiteX6" fmla="*/ 238128 w 4486009"/>
              <a:gd name="connsiteY6" fmla="*/ 914400 h 914400"/>
              <a:gd name="connsiteX7" fmla="*/ 0 w 4486009"/>
              <a:gd name="connsiteY7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6009" h="914400">
                <a:moveTo>
                  <a:pt x="238128" y="0"/>
                </a:moveTo>
                <a:lnTo>
                  <a:pt x="1053311" y="0"/>
                </a:lnTo>
                <a:lnTo>
                  <a:pt x="4247881" y="0"/>
                </a:lnTo>
                <a:lnTo>
                  <a:pt x="4486009" y="457200"/>
                </a:lnTo>
                <a:lnTo>
                  <a:pt x="4247881" y="914400"/>
                </a:lnTo>
                <a:lnTo>
                  <a:pt x="1053311" y="914400"/>
                </a:lnTo>
                <a:lnTo>
                  <a:pt x="238128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2842260" y="4096385"/>
            <a:ext cx="4321810" cy="837565"/>
          </a:xfrm>
          <a:custGeom>
            <a:avLst/>
            <a:gdLst>
              <a:gd name="connsiteX0" fmla="*/ 238128 w 4486009"/>
              <a:gd name="connsiteY0" fmla="*/ 0 h 914400"/>
              <a:gd name="connsiteX1" fmla="*/ 1053311 w 4486009"/>
              <a:gd name="connsiteY1" fmla="*/ 0 h 914400"/>
              <a:gd name="connsiteX2" fmla="*/ 4247881 w 4486009"/>
              <a:gd name="connsiteY2" fmla="*/ 0 h 914400"/>
              <a:gd name="connsiteX3" fmla="*/ 4486009 w 4486009"/>
              <a:gd name="connsiteY3" fmla="*/ 457200 h 914400"/>
              <a:gd name="connsiteX4" fmla="*/ 4247881 w 4486009"/>
              <a:gd name="connsiteY4" fmla="*/ 914400 h 914400"/>
              <a:gd name="connsiteX5" fmla="*/ 1053311 w 4486009"/>
              <a:gd name="connsiteY5" fmla="*/ 914400 h 914400"/>
              <a:gd name="connsiteX6" fmla="*/ 238128 w 4486009"/>
              <a:gd name="connsiteY6" fmla="*/ 914400 h 914400"/>
              <a:gd name="connsiteX7" fmla="*/ 0 w 4486009"/>
              <a:gd name="connsiteY7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6009" h="914400">
                <a:moveTo>
                  <a:pt x="238128" y="0"/>
                </a:moveTo>
                <a:lnTo>
                  <a:pt x="1053311" y="0"/>
                </a:lnTo>
                <a:lnTo>
                  <a:pt x="4247881" y="0"/>
                </a:lnTo>
                <a:lnTo>
                  <a:pt x="4486009" y="457200"/>
                </a:lnTo>
                <a:lnTo>
                  <a:pt x="4247881" y="914400"/>
                </a:lnTo>
                <a:lnTo>
                  <a:pt x="1053311" y="914400"/>
                </a:lnTo>
                <a:lnTo>
                  <a:pt x="238128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2842260" y="1824355"/>
            <a:ext cx="4321810" cy="788670"/>
          </a:xfrm>
          <a:custGeom>
            <a:avLst/>
            <a:gdLst>
              <a:gd name="connsiteX0" fmla="*/ 238128 w 4486009"/>
              <a:gd name="connsiteY0" fmla="*/ 0 h 914400"/>
              <a:gd name="connsiteX1" fmla="*/ 1053311 w 4486009"/>
              <a:gd name="connsiteY1" fmla="*/ 0 h 914400"/>
              <a:gd name="connsiteX2" fmla="*/ 4247881 w 4486009"/>
              <a:gd name="connsiteY2" fmla="*/ 0 h 914400"/>
              <a:gd name="connsiteX3" fmla="*/ 4486009 w 4486009"/>
              <a:gd name="connsiteY3" fmla="*/ 457200 h 914400"/>
              <a:gd name="connsiteX4" fmla="*/ 4247881 w 4486009"/>
              <a:gd name="connsiteY4" fmla="*/ 914400 h 914400"/>
              <a:gd name="connsiteX5" fmla="*/ 1053311 w 4486009"/>
              <a:gd name="connsiteY5" fmla="*/ 914400 h 914400"/>
              <a:gd name="connsiteX6" fmla="*/ 238128 w 4486009"/>
              <a:gd name="connsiteY6" fmla="*/ 914400 h 914400"/>
              <a:gd name="connsiteX7" fmla="*/ 0 w 4486009"/>
              <a:gd name="connsiteY7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6009" h="914400">
                <a:moveTo>
                  <a:pt x="238128" y="0"/>
                </a:moveTo>
                <a:lnTo>
                  <a:pt x="1053311" y="0"/>
                </a:lnTo>
                <a:lnTo>
                  <a:pt x="4247881" y="0"/>
                </a:lnTo>
                <a:lnTo>
                  <a:pt x="4486009" y="457200"/>
                </a:lnTo>
                <a:lnTo>
                  <a:pt x="4247881" y="914400"/>
                </a:lnTo>
                <a:lnTo>
                  <a:pt x="1053311" y="914400"/>
                </a:lnTo>
                <a:lnTo>
                  <a:pt x="238128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六边形 21"/>
          <p:cNvSpPr/>
          <p:nvPr/>
        </p:nvSpPr>
        <p:spPr>
          <a:xfrm>
            <a:off x="1547495" y="1824355"/>
            <a:ext cx="905510" cy="788670"/>
          </a:xfrm>
          <a:prstGeom prst="hexagon">
            <a:avLst/>
          </a:pr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6"/>
          <p:cNvSpPr txBox="1"/>
          <p:nvPr/>
        </p:nvSpPr>
        <p:spPr>
          <a:xfrm>
            <a:off x="3098800" y="1903095"/>
            <a:ext cx="3083560" cy="27686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什么是函数式编程</a:t>
            </a:r>
          </a:p>
        </p:txBody>
      </p:sp>
      <p:sp>
        <p:nvSpPr>
          <p:cNvPr id="29" name="文本框 14"/>
          <p:cNvSpPr txBox="1"/>
          <p:nvPr/>
        </p:nvSpPr>
        <p:spPr>
          <a:xfrm>
            <a:off x="3058795" y="2254885"/>
            <a:ext cx="38741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一等公民、高阶高数</a:t>
            </a:r>
          </a:p>
        </p:txBody>
      </p:sp>
      <p:sp>
        <p:nvSpPr>
          <p:cNvPr id="30" name="TextBox 6"/>
          <p:cNvSpPr txBox="1"/>
          <p:nvPr/>
        </p:nvSpPr>
        <p:spPr>
          <a:xfrm>
            <a:off x="3098800" y="3007995"/>
            <a:ext cx="3083560" cy="27686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为什么用函数式编程</a:t>
            </a:r>
          </a:p>
        </p:txBody>
      </p:sp>
      <p:sp>
        <p:nvSpPr>
          <p:cNvPr id="31" name="文本框 16"/>
          <p:cNvSpPr txBox="1"/>
          <p:nvPr/>
        </p:nvSpPr>
        <p:spPr>
          <a:xfrm>
            <a:off x="3058795" y="3407410"/>
            <a:ext cx="38741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声明式、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函数式优点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6"/>
          <p:cNvSpPr txBox="1"/>
          <p:nvPr/>
        </p:nvSpPr>
        <p:spPr>
          <a:xfrm>
            <a:off x="3098800" y="4166870"/>
            <a:ext cx="3083560" cy="27686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3A9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函数式编程的特性</a:t>
            </a:r>
          </a:p>
        </p:txBody>
      </p:sp>
      <p:sp>
        <p:nvSpPr>
          <p:cNvPr id="33" name="文本框 18"/>
          <p:cNvSpPr txBox="1"/>
          <p:nvPr/>
        </p:nvSpPr>
        <p:spPr>
          <a:xfrm>
            <a:off x="3086100" y="4559300"/>
            <a:ext cx="46437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纯函数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、科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里化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(curry)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、组合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序列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pointfree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725930" y="3087370"/>
            <a:ext cx="7740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C050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47" name="矩形 46"/>
          <p:cNvSpPr/>
          <p:nvPr/>
        </p:nvSpPr>
        <p:spPr>
          <a:xfrm>
            <a:off x="1725930" y="4199890"/>
            <a:ext cx="774065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3A9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48" name="矩形 47"/>
          <p:cNvSpPr/>
          <p:nvPr/>
        </p:nvSpPr>
        <p:spPr>
          <a:xfrm>
            <a:off x="1732915" y="1986280"/>
            <a:ext cx="69215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" name="六边形 2"/>
          <p:cNvSpPr/>
          <p:nvPr/>
        </p:nvSpPr>
        <p:spPr>
          <a:xfrm>
            <a:off x="1519555" y="867410"/>
            <a:ext cx="905510" cy="788670"/>
          </a:xfrm>
          <a:prstGeom prst="hexagon">
            <a:avLst/>
          </a:pr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800" dirty="0" smtClean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</a:t>
            </a:r>
            <a:endParaRPr lang="en-US" altLang="zh-CN" sz="28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2834640" y="867410"/>
            <a:ext cx="4321810" cy="788670"/>
          </a:xfrm>
          <a:custGeom>
            <a:avLst/>
            <a:gdLst>
              <a:gd name="connsiteX0" fmla="*/ 238128 w 4486009"/>
              <a:gd name="connsiteY0" fmla="*/ 0 h 914400"/>
              <a:gd name="connsiteX1" fmla="*/ 1053311 w 4486009"/>
              <a:gd name="connsiteY1" fmla="*/ 0 h 914400"/>
              <a:gd name="connsiteX2" fmla="*/ 4247881 w 4486009"/>
              <a:gd name="connsiteY2" fmla="*/ 0 h 914400"/>
              <a:gd name="connsiteX3" fmla="*/ 4486009 w 4486009"/>
              <a:gd name="connsiteY3" fmla="*/ 457200 h 914400"/>
              <a:gd name="connsiteX4" fmla="*/ 4247881 w 4486009"/>
              <a:gd name="connsiteY4" fmla="*/ 914400 h 914400"/>
              <a:gd name="connsiteX5" fmla="*/ 1053311 w 4486009"/>
              <a:gd name="connsiteY5" fmla="*/ 914400 h 914400"/>
              <a:gd name="connsiteX6" fmla="*/ 238128 w 4486009"/>
              <a:gd name="connsiteY6" fmla="*/ 914400 h 914400"/>
              <a:gd name="connsiteX7" fmla="*/ 0 w 4486009"/>
              <a:gd name="connsiteY7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6009" h="914400">
                <a:moveTo>
                  <a:pt x="238128" y="0"/>
                </a:moveTo>
                <a:lnTo>
                  <a:pt x="1053311" y="0"/>
                </a:lnTo>
                <a:lnTo>
                  <a:pt x="4247881" y="0"/>
                </a:lnTo>
                <a:lnTo>
                  <a:pt x="4486009" y="457200"/>
                </a:lnTo>
                <a:lnTo>
                  <a:pt x="4247881" y="914400"/>
                </a:lnTo>
                <a:lnTo>
                  <a:pt x="1053311" y="914400"/>
                </a:lnTo>
                <a:lnTo>
                  <a:pt x="238128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6"/>
          <p:cNvSpPr txBox="1"/>
          <p:nvPr/>
        </p:nvSpPr>
        <p:spPr>
          <a:xfrm>
            <a:off x="3216275" y="1039495"/>
            <a:ext cx="3083560" cy="27686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</a:p>
        </p:txBody>
      </p:sp>
      <p:sp>
        <p:nvSpPr>
          <p:cNvPr id="6" name="文本框 14"/>
          <p:cNvSpPr txBox="1"/>
          <p:nvPr/>
        </p:nvSpPr>
        <p:spPr>
          <a:xfrm>
            <a:off x="3072765" y="1349375"/>
            <a:ext cx="38741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lamda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演算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、丘奇、图灵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" panose="020B0502040204020203" pitchFamily="34" charset="-3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函数式的优点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1828" y="915566"/>
            <a:ext cx="8424936" cy="4320480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b="1" dirty="0"/>
              <a:t> 模块化</a:t>
            </a:r>
          </a:p>
          <a:p>
            <a:pPr marL="0" indent="0">
              <a:buNone/>
            </a:pPr>
            <a:r>
              <a:rPr lang="zh-CN" altLang="en-US" dirty="0"/>
              <a:t>   函数式编程强制把大型问题拆分成粒度更小的函数， 代码会更加模块化，更容易开发、复用、测试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 marL="0" indent="0">
              <a:buNone/>
            </a:pP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 smtClean="0"/>
              <a:t>接近</a:t>
            </a:r>
            <a:r>
              <a:rPr lang="zh-CN" altLang="en-US" b="1" dirty="0"/>
              <a:t>自然语言，易于理解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 (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D73A49"/>
                </a:solidFill>
                <a:latin typeface="Consolas" panose="020B0609020204030204" pitchFamily="49" charset="0"/>
              </a:rPr>
              <a:t>+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 </a:t>
            </a:r>
            <a:r>
              <a:rPr lang="en-US" altLang="zh-CN" dirty="0">
                <a:solidFill>
                  <a:srgbClr val="D73A49"/>
                </a:solidFill>
                <a:latin typeface="Consolas" panose="020B0609020204030204" pitchFamily="49" charset="0"/>
              </a:rPr>
              <a:t>*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 – 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 add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1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,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2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.multiply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3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  <a:r>
              <a:rPr lang="en-US" altLang="zh-CN" dirty="0">
                <a:solidFill>
                  <a:srgbClr val="6F42C1"/>
                </a:solidFill>
                <a:latin typeface="Consolas" panose="020B0609020204030204" pitchFamily="49" charset="0"/>
              </a:rPr>
              <a:t>.subtract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en-US" altLang="zh-CN" dirty="0">
                <a:solidFill>
                  <a:srgbClr val="005CC5"/>
                </a:solidFill>
                <a:latin typeface="Consolas" panose="020B0609020204030204" pitchFamily="49" charset="0"/>
              </a:rPr>
              <a:t>4</a:t>
            </a:r>
            <a:r>
              <a:rPr lang="en-US" altLang="zh-CN" dirty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altLang="zh-CN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zh-CN" altLang="en-US" dirty="0" smtClean="0"/>
              <a:t>重构</a:t>
            </a:r>
            <a:r>
              <a:rPr dirty="0">
                <a:sym typeface="+mn-ea"/>
              </a:rPr>
              <a:t>&amp;</a:t>
            </a:r>
            <a:r>
              <a:rPr lang="zh-CN" altLang="en-US" dirty="0">
                <a:sym typeface="+mn-ea"/>
              </a:rPr>
              <a:t>并发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sz="2400" dirty="0"/>
              <a:t>函数式编程没有副作用</a:t>
            </a:r>
            <a:r>
              <a:rPr lang="zh-CN" altLang="en-US" sz="2400" dirty="0" smtClean="0"/>
              <a:t>，只要保持接口统一，方便重构</a:t>
            </a:r>
            <a:r>
              <a:rPr lang="zh-CN" altLang="en-US" sz="1700" dirty="0"/>
              <a:t>。</a:t>
            </a:r>
            <a:endParaRPr lang="en-US" altLang="zh-CN" sz="1700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减少</a:t>
            </a:r>
            <a:r>
              <a:rPr lang="zh-CN" altLang="en-US" dirty="0" smtClean="0"/>
              <a:t>耦合</a:t>
            </a:r>
          </a:p>
          <a:p>
            <a:pPr marL="0" lvl="1" indent="0">
              <a:buSzPct val="100000"/>
              <a:buNone/>
            </a:pPr>
            <a:r>
              <a:rPr lang="zh-CN" altLang="en-US" sz="2400" noProof="0" dirty="0" smtClean="0">
                <a:ln>
                  <a:noFill/>
                </a:ln>
                <a:effectLst/>
                <a:uLnTx/>
                <a:uFillTx/>
              </a:rPr>
              <a:t>软件设计原则重要事就是降低复杂度和解耦。解耦就是让模块之间减少依赖。</a:t>
            </a:r>
            <a:endParaRPr lang="en-US" altLang="zh-CN" sz="1700" dirty="0" smtClean="0"/>
          </a:p>
          <a:p>
            <a:pPr>
              <a:buNone/>
            </a:pPr>
            <a:endParaRPr lang="zh-CN" altLang="en-US" dirty="0"/>
          </a:p>
          <a:p>
            <a:endParaRPr lang="en-US" altLang="zh-CN" dirty="0"/>
          </a:p>
        </p:txBody>
      </p:sp>
      <p:sp>
        <p:nvSpPr>
          <p:cNvPr id="5" name="圆角矩形 4"/>
          <p:cNvSpPr/>
          <p:nvPr/>
        </p:nvSpPr>
        <p:spPr>
          <a:xfrm>
            <a:off x="395536" y="1049842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95536" y="2140208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95536" y="3354098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95536" y="4218194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272" y="1816140"/>
            <a:ext cx="1728192" cy="935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25240" y="2067694"/>
            <a:ext cx="7213464" cy="398725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880" y="-69035"/>
            <a:ext cx="6107000" cy="379291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命令式</a:t>
            </a:r>
            <a:r>
              <a:rPr lang="en-US" altLang="zh-CN" dirty="0" smtClean="0"/>
              <a:t>&amp;</a:t>
            </a:r>
            <a:r>
              <a:rPr lang="zh-CN" altLang="en-US" dirty="0" smtClean="0"/>
              <a:t>声明</a:t>
            </a:r>
            <a:r>
              <a:rPr lang="zh-CN" altLang="en-US" dirty="0"/>
              <a:t>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22376"/>
            <a:ext cx="8424936" cy="3816424"/>
          </a:xfrm>
        </p:spPr>
        <p:txBody>
          <a:bodyPr>
            <a:normAutofit/>
          </a:bodyPr>
          <a:lstStyle/>
          <a:p>
            <a:pPr>
              <a:buNone/>
            </a:pPr>
            <a:endParaRPr lang="en-US" dirty="0" smtClean="0">
              <a:solidFill>
                <a:srgbClr val="24292E"/>
              </a:solidFill>
              <a:latin typeface="Consolas" panose="020B0609020204030204"/>
            </a:endParaRPr>
          </a:p>
          <a:p>
            <a:pPr>
              <a:buNone/>
            </a:pPr>
            <a:endParaRPr dirty="0">
              <a:solidFill>
                <a:srgbClr val="24292E"/>
              </a:solidFill>
              <a:latin typeface="Consolas" panose="020B0609020204030204"/>
            </a:endParaRPr>
          </a:p>
          <a:p>
            <a:pPr>
              <a:buNone/>
            </a:pPr>
            <a:endParaRPr lang="en-US" dirty="0" smtClean="0">
              <a:solidFill>
                <a:srgbClr val="6A737D"/>
              </a:solidFill>
              <a:latin typeface="Consolas" panose="020B0609020204030204"/>
            </a:endParaRPr>
          </a:p>
          <a:p>
            <a:pPr>
              <a:buNone/>
            </a:pPr>
            <a:endParaRPr lang="en-US" dirty="0">
              <a:solidFill>
                <a:srgbClr val="6A737D"/>
              </a:solidFill>
              <a:latin typeface="Consolas" panose="020B0609020204030204"/>
            </a:endParaRPr>
          </a:p>
          <a:p>
            <a:pPr>
              <a:buNone/>
            </a:pPr>
            <a:endParaRPr lang="en-US" dirty="0" smtClean="0">
              <a:solidFill>
                <a:srgbClr val="6A737D"/>
              </a:solidFill>
              <a:latin typeface="Consolas" panose="020B0609020204030204"/>
            </a:endParaRPr>
          </a:p>
          <a:p>
            <a:pPr>
              <a:buNone/>
            </a:pPr>
            <a:endParaRPr dirty="0" smtClean="0">
              <a:solidFill>
                <a:srgbClr val="6A737D"/>
              </a:solidFill>
              <a:latin typeface="Consolas" panose="020B0609020204030204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15074" y="845838"/>
            <a:ext cx="1714512" cy="2857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初始化数组</a:t>
            </a:r>
          </a:p>
        </p:txBody>
      </p:sp>
      <p:sp>
        <p:nvSpPr>
          <p:cNvPr id="5" name="矩形 4"/>
          <p:cNvSpPr/>
          <p:nvPr/>
        </p:nvSpPr>
        <p:spPr>
          <a:xfrm>
            <a:off x="6215074" y="1277886"/>
            <a:ext cx="1714512" cy="2857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迭代列表</a:t>
            </a:r>
          </a:p>
        </p:txBody>
      </p:sp>
      <p:sp>
        <p:nvSpPr>
          <p:cNvPr id="6" name="矩形 5"/>
          <p:cNvSpPr/>
          <p:nvPr/>
        </p:nvSpPr>
        <p:spPr>
          <a:xfrm>
            <a:off x="6215074" y="1709934"/>
            <a:ext cx="1714512" cy="2857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维护数组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228184" y="2141982"/>
            <a:ext cx="1714512" cy="2857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维护累加器</a:t>
            </a:r>
          </a:p>
        </p:txBody>
      </p:sp>
      <p:sp>
        <p:nvSpPr>
          <p:cNvPr id="8" name="矩形 7"/>
          <p:cNvSpPr/>
          <p:nvPr/>
        </p:nvSpPr>
        <p:spPr>
          <a:xfrm>
            <a:off x="3275856" y="3363838"/>
            <a:ext cx="1800200" cy="360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声明式：做</a:t>
            </a:r>
            <a:r>
              <a:rPr lang="zh-CN" altLang="en-US" dirty="0"/>
              <a:t>什么</a:t>
            </a:r>
          </a:p>
        </p:txBody>
      </p:sp>
      <p:sp>
        <p:nvSpPr>
          <p:cNvPr id="9" name="矩形 8"/>
          <p:cNvSpPr/>
          <p:nvPr/>
        </p:nvSpPr>
        <p:spPr>
          <a:xfrm>
            <a:off x="2915816" y="915566"/>
            <a:ext cx="1800200" cy="36004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命令式：怎么</a:t>
            </a:r>
            <a:r>
              <a:rPr lang="zh-CN" altLang="en-US" dirty="0"/>
              <a:t>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六边形 3"/>
          <p:cNvSpPr/>
          <p:nvPr/>
        </p:nvSpPr>
        <p:spPr>
          <a:xfrm>
            <a:off x="1604367" y="2139702"/>
            <a:ext cx="907508" cy="788880"/>
          </a:xfrm>
          <a:prstGeom prst="hexagon">
            <a:avLst/>
          </a:pr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2843808" y="2139702"/>
            <a:ext cx="4330652" cy="837796"/>
          </a:xfrm>
          <a:custGeom>
            <a:avLst/>
            <a:gdLst>
              <a:gd name="connsiteX0" fmla="*/ 238128 w 4486009"/>
              <a:gd name="connsiteY0" fmla="*/ 0 h 914400"/>
              <a:gd name="connsiteX1" fmla="*/ 1053311 w 4486009"/>
              <a:gd name="connsiteY1" fmla="*/ 0 h 914400"/>
              <a:gd name="connsiteX2" fmla="*/ 4247881 w 4486009"/>
              <a:gd name="connsiteY2" fmla="*/ 0 h 914400"/>
              <a:gd name="connsiteX3" fmla="*/ 4486009 w 4486009"/>
              <a:gd name="connsiteY3" fmla="*/ 457200 h 914400"/>
              <a:gd name="connsiteX4" fmla="*/ 4247881 w 4486009"/>
              <a:gd name="connsiteY4" fmla="*/ 914400 h 914400"/>
              <a:gd name="connsiteX5" fmla="*/ 1053311 w 4486009"/>
              <a:gd name="connsiteY5" fmla="*/ 914400 h 914400"/>
              <a:gd name="connsiteX6" fmla="*/ 238128 w 4486009"/>
              <a:gd name="connsiteY6" fmla="*/ 914400 h 914400"/>
              <a:gd name="connsiteX7" fmla="*/ 0 w 4486009"/>
              <a:gd name="connsiteY7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6009" h="914400">
                <a:moveTo>
                  <a:pt x="238128" y="0"/>
                </a:moveTo>
                <a:lnTo>
                  <a:pt x="1053311" y="0"/>
                </a:lnTo>
                <a:lnTo>
                  <a:pt x="4247881" y="0"/>
                </a:lnTo>
                <a:lnTo>
                  <a:pt x="4486009" y="457200"/>
                </a:lnTo>
                <a:lnTo>
                  <a:pt x="4247881" y="914400"/>
                </a:lnTo>
                <a:lnTo>
                  <a:pt x="1053311" y="914400"/>
                </a:lnTo>
                <a:lnTo>
                  <a:pt x="238128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3203848" y="2230359"/>
            <a:ext cx="3089642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函数式编程的特性</a:t>
            </a:r>
            <a:endParaRPr lang="en-US" altLang="zh-CN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18"/>
          <p:cNvSpPr txBox="1"/>
          <p:nvPr/>
        </p:nvSpPr>
        <p:spPr>
          <a:xfrm>
            <a:off x="3158213" y="2531672"/>
            <a:ext cx="465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/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纯函数、科里化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(curry)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、组合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(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序列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)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、</a:t>
            </a:r>
            <a:r>
              <a:rPr lang="en-US" altLang="zh-CN" sz="1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pointfree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elawadee" panose="020B0502040204020203" pitchFamily="34" charset="-34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764932" y="2270062"/>
            <a:ext cx="77519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2800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843558"/>
            <a:ext cx="8352928" cy="380916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1500" dirty="0" smtClean="0"/>
              <a:t>    纯</a:t>
            </a:r>
            <a:r>
              <a:rPr lang="zh-CN" altLang="en-US" sz="1500" dirty="0"/>
              <a:t>函数是这样一种函数，即相同的输入，永远会得到相同的输出，而且</a:t>
            </a:r>
            <a:r>
              <a:rPr lang="zh-CN" altLang="en-US" sz="1500" dirty="0">
                <a:solidFill>
                  <a:srgbClr val="FF0000"/>
                </a:solidFill>
              </a:rPr>
              <a:t>没有任何</a:t>
            </a:r>
            <a:r>
              <a:rPr lang="zh-CN" altLang="en-US" sz="1500" dirty="0"/>
              <a:t>可观察的</a:t>
            </a:r>
            <a:r>
              <a:rPr lang="zh-CN" altLang="en-US" sz="1500" dirty="0">
                <a:solidFill>
                  <a:srgbClr val="FF0000"/>
                </a:solidFill>
              </a:rPr>
              <a:t>副作用</a:t>
            </a:r>
            <a:r>
              <a:rPr lang="zh-CN" altLang="en-US" dirty="0" smtClean="0"/>
              <a:t>。</a:t>
            </a:r>
            <a:endParaRPr lang="en-US" altLang="zh-CN" sz="2400" dirty="0" smtClean="0"/>
          </a:p>
          <a:p>
            <a:pPr marL="457200" lvl="1" indent="0">
              <a:buNone/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6477503" y="1532504"/>
            <a:ext cx="2350718" cy="1008112"/>
            <a:chOff x="5076056" y="1923678"/>
            <a:chExt cx="3240360" cy="1584176"/>
          </a:xfrm>
        </p:grpSpPr>
        <p:sp>
          <p:nvSpPr>
            <p:cNvPr id="4" name="椭圆 3"/>
            <p:cNvSpPr/>
            <p:nvPr/>
          </p:nvSpPr>
          <p:spPr>
            <a:xfrm>
              <a:off x="5076056" y="1923678"/>
              <a:ext cx="1152128" cy="1512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7164288" y="1995686"/>
              <a:ext cx="1152128" cy="151216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>
            <a:xfrm>
              <a:off x="5436096" y="2283718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/>
            <p:cNvSpPr/>
            <p:nvPr/>
          </p:nvSpPr>
          <p:spPr>
            <a:xfrm>
              <a:off x="5845460" y="2462994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5364088" y="2715766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5701444" y="2870262"/>
              <a:ext cx="144016" cy="14401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7457814" y="2361828"/>
              <a:ext cx="144016" cy="14401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/>
            <p:cNvSpPr/>
            <p:nvPr/>
          </p:nvSpPr>
          <p:spPr>
            <a:xfrm>
              <a:off x="7756412" y="2334208"/>
              <a:ext cx="144016" cy="14401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7499634" y="2886472"/>
              <a:ext cx="144016" cy="14401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7620458" y="2672730"/>
              <a:ext cx="144016" cy="144016"/>
            </a:xfrm>
            <a:prstGeom prst="ellips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箭头连接符 16"/>
            <p:cNvCxnSpPr>
              <a:endCxn id="12" idx="6"/>
            </p:cNvCxnSpPr>
            <p:nvPr/>
          </p:nvCxnSpPr>
          <p:spPr>
            <a:xfrm>
              <a:off x="6053422" y="2516748"/>
              <a:ext cx="1590228" cy="44173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endCxn id="11" idx="6"/>
            </p:cNvCxnSpPr>
            <p:nvPr/>
          </p:nvCxnSpPr>
          <p:spPr>
            <a:xfrm>
              <a:off x="5652120" y="2341691"/>
              <a:ext cx="2248308" cy="645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>
              <a:endCxn id="10" idx="3"/>
            </p:cNvCxnSpPr>
            <p:nvPr/>
          </p:nvCxnSpPr>
          <p:spPr>
            <a:xfrm flipV="1">
              <a:off x="5551879" y="2484753"/>
              <a:ext cx="1927026" cy="2889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5917468" y="2795654"/>
              <a:ext cx="1724081" cy="16282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8" name="圆角矩形 17"/>
          <p:cNvSpPr/>
          <p:nvPr/>
        </p:nvSpPr>
        <p:spPr>
          <a:xfrm>
            <a:off x="467544" y="987574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内容占位符 2"/>
          <p:cNvSpPr txBox="1"/>
          <p:nvPr/>
        </p:nvSpPr>
        <p:spPr>
          <a:xfrm>
            <a:off x="3478815" y="1347614"/>
            <a:ext cx="2736304" cy="3024336"/>
          </a:xfrm>
          <a:prstGeom prst="rect">
            <a:avLst/>
          </a:prstGeom>
        </p:spPr>
        <p:txBody>
          <a:bodyPr>
            <a:normAutofit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1200" dirty="0" smtClean="0">
              <a:solidFill>
                <a:srgbClr val="24292E"/>
              </a:solidFill>
              <a:latin typeface="Consolas" panose="020B0609020204030204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72200" y="2878347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纯度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(pure)</a:t>
            </a:r>
          </a:p>
          <a:p>
            <a:pPr lvl="1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依靠参数计算结果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不依赖全局变量</a:t>
            </a:r>
            <a:endParaRPr lang="en-US" altLang="zh-CN" sz="15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5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不能改变外部状态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03548" y="4299942"/>
            <a:ext cx="6709463" cy="81531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函数式编程的哲学就是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假定副作用是造成不正当行为的主要原因</a:t>
            </a: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一个函数是纯函数，它不依赖于状态和环境，我们就可以不用管它实际是什么时候被计算出来。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079" y="606522"/>
            <a:ext cx="4561217" cy="424864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524413"/>
            <a:ext cx="3797754" cy="43515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纯函数的优势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5116" y="822230"/>
            <a:ext cx="8280920" cy="1251794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24292E"/>
                </a:solidFill>
              </a:rPr>
              <a:t>可缓存</a:t>
            </a:r>
          </a:p>
          <a:p>
            <a:pPr marL="0" indent="0">
              <a:buNone/>
            </a:pPr>
            <a:r>
              <a:rPr dirty="0">
                <a:solidFill>
                  <a:srgbClr val="D73A49"/>
                </a:solidFill>
              </a:rPr>
              <a:t>var</a:t>
            </a:r>
            <a:r>
              <a:rPr dirty="0">
                <a:solidFill>
                  <a:srgbClr val="24292E"/>
                </a:solidFill>
              </a:rPr>
              <a:t> squareNumber </a:t>
            </a:r>
            <a:r>
              <a:rPr dirty="0">
                <a:solidFill>
                  <a:srgbClr val="D73A49"/>
                </a:solidFill>
              </a:rPr>
              <a:t>=</a:t>
            </a:r>
            <a:r>
              <a:rPr dirty="0">
                <a:solidFill>
                  <a:srgbClr val="24292E"/>
                </a:solidFill>
              </a:rPr>
              <a:t> </a:t>
            </a:r>
            <a:r>
              <a:rPr dirty="0">
                <a:solidFill>
                  <a:srgbClr val="6F42C1"/>
                </a:solidFill>
              </a:rPr>
              <a:t>memoize</a:t>
            </a:r>
            <a:r>
              <a:rPr dirty="0">
                <a:solidFill>
                  <a:srgbClr val="24292E"/>
                </a:solidFill>
              </a:rPr>
              <a:t>(</a:t>
            </a:r>
            <a:r>
              <a:rPr dirty="0">
                <a:solidFill>
                  <a:srgbClr val="D73A49"/>
                </a:solidFill>
              </a:rPr>
              <a:t>function</a:t>
            </a:r>
            <a:r>
              <a:rPr dirty="0">
                <a:solidFill>
                  <a:srgbClr val="24292E"/>
                </a:solidFill>
              </a:rPr>
              <a:t>(x){ </a:t>
            </a:r>
            <a:r>
              <a:rPr dirty="0">
                <a:solidFill>
                  <a:srgbClr val="D73A49"/>
                </a:solidFill>
              </a:rPr>
              <a:t>return</a:t>
            </a:r>
            <a:r>
              <a:rPr dirty="0">
                <a:solidFill>
                  <a:srgbClr val="24292E"/>
                </a:solidFill>
              </a:rPr>
              <a:t> x</a:t>
            </a:r>
            <a:r>
              <a:rPr dirty="0">
                <a:solidFill>
                  <a:srgbClr val="D73A49"/>
                </a:solidFill>
              </a:rPr>
              <a:t>*</a:t>
            </a:r>
            <a:r>
              <a:rPr dirty="0">
                <a:solidFill>
                  <a:srgbClr val="24292E"/>
                </a:solidFill>
              </a:rPr>
              <a:t>x; </a:t>
            </a:r>
            <a:r>
              <a:rPr dirty="0" smtClean="0">
                <a:solidFill>
                  <a:srgbClr val="24292E"/>
                </a:solidFill>
              </a:rPr>
              <a:t>});</a:t>
            </a:r>
          </a:p>
          <a:p>
            <a:pPr marL="0" indent="0">
              <a:buNone/>
            </a:pPr>
            <a:endParaRPr dirty="0">
              <a:solidFill>
                <a:srgbClr val="24292E"/>
              </a:solidFill>
            </a:endParaRPr>
          </a:p>
          <a:p>
            <a:pPr marL="0" indent="0">
              <a:buNone/>
            </a:pPr>
            <a:r>
              <a:rPr dirty="0" err="1">
                <a:solidFill>
                  <a:srgbClr val="6F42C1"/>
                </a:solidFill>
              </a:rPr>
              <a:t>squareNumber</a:t>
            </a:r>
            <a:r>
              <a:rPr dirty="0">
                <a:solidFill>
                  <a:srgbClr val="24292E"/>
                </a:solidFill>
              </a:rPr>
              <a:t>(</a:t>
            </a:r>
            <a:r>
              <a:rPr dirty="0">
                <a:solidFill>
                  <a:srgbClr val="005CC5"/>
                </a:solidFill>
              </a:rPr>
              <a:t>4</a:t>
            </a:r>
            <a:r>
              <a:rPr dirty="0">
                <a:solidFill>
                  <a:srgbClr val="24292E"/>
                </a:solidFill>
              </a:rPr>
              <a:t>);</a:t>
            </a:r>
            <a:r>
              <a:rPr dirty="0">
                <a:solidFill>
                  <a:srgbClr val="6A737D"/>
                </a:solidFill>
              </a:rPr>
              <a:t>//=&gt; 16</a:t>
            </a:r>
            <a:endParaRPr dirty="0">
              <a:solidFill>
                <a:srgbClr val="24292E"/>
              </a:solidFill>
            </a:endParaRPr>
          </a:p>
          <a:p>
            <a:pPr marL="0" indent="0">
              <a:buNone/>
            </a:pPr>
            <a:r>
              <a:rPr dirty="0" err="1">
                <a:solidFill>
                  <a:srgbClr val="6F42C1"/>
                </a:solidFill>
              </a:rPr>
              <a:t>squareNumber</a:t>
            </a:r>
            <a:r>
              <a:rPr dirty="0">
                <a:solidFill>
                  <a:srgbClr val="24292E"/>
                </a:solidFill>
              </a:rPr>
              <a:t>(</a:t>
            </a:r>
            <a:r>
              <a:rPr dirty="0">
                <a:solidFill>
                  <a:srgbClr val="005CC5"/>
                </a:solidFill>
              </a:rPr>
              <a:t>4</a:t>
            </a:r>
            <a:r>
              <a:rPr dirty="0">
                <a:solidFill>
                  <a:srgbClr val="24292E"/>
                </a:solidFill>
              </a:rPr>
              <a:t>); </a:t>
            </a:r>
            <a:r>
              <a:rPr dirty="0">
                <a:solidFill>
                  <a:srgbClr val="6A737D"/>
                </a:solidFill>
              </a:rPr>
              <a:t>// </a:t>
            </a:r>
            <a:r>
              <a:rPr lang="zh-CN" altLang="en-US" dirty="0">
                <a:solidFill>
                  <a:srgbClr val="6A737D"/>
                </a:solidFill>
              </a:rPr>
              <a:t>从缓存中读取输入值为 </a:t>
            </a:r>
            <a:r>
              <a:rPr dirty="0">
                <a:solidFill>
                  <a:srgbClr val="6A737D"/>
                </a:solidFill>
              </a:rPr>
              <a:t>4 </a:t>
            </a:r>
            <a:r>
              <a:rPr lang="zh-CN" altLang="en-US" dirty="0">
                <a:solidFill>
                  <a:srgbClr val="6A737D"/>
                </a:solidFill>
              </a:rPr>
              <a:t>的结果</a:t>
            </a:r>
            <a:r>
              <a:rPr dirty="0">
                <a:solidFill>
                  <a:srgbClr val="6A737D"/>
                </a:solidFill>
              </a:rPr>
              <a:t>16</a:t>
            </a:r>
          </a:p>
          <a:p>
            <a:endParaRPr lang="zh-CN" altLang="en-US" dirty="0">
              <a:solidFill>
                <a:srgbClr val="24292E"/>
              </a:solidFill>
            </a:endParaRPr>
          </a:p>
        </p:txBody>
      </p:sp>
      <p:sp>
        <p:nvSpPr>
          <p:cNvPr id="30" name="内容占位符 2"/>
          <p:cNvSpPr txBox="1"/>
          <p:nvPr/>
        </p:nvSpPr>
        <p:spPr>
          <a:xfrm>
            <a:off x="323528" y="4622693"/>
            <a:ext cx="7491310" cy="54964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182880" indent="-182880" algn="l" defTabSz="914400" rtl="0" eaLnBrk="1" latinLnBrk="0" hangingPunct="1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kumimoji="0" lang="en-US" altLang="zh-CN" sz="24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zh-CN" altLang="en-US" dirty="0" smtClean="0"/>
              <a:t>有时</a:t>
            </a:r>
            <a:r>
              <a:rPr lang="zh-CN" altLang="en-US" dirty="0"/>
              <a:t>，优雅的实现是一个函数。不是方法。不是类。不是框架。只是函数。</a:t>
            </a:r>
          </a:p>
          <a:p>
            <a:pPr>
              <a:buFont typeface="Arial" panose="020B0604020202020204" pitchFamily="34" charset="0"/>
              <a:buNone/>
            </a:pPr>
            <a:r>
              <a:rPr lang="en-US" altLang="zh-CN" dirty="0" smtClean="0"/>
              <a:t>				</a:t>
            </a:r>
            <a:r>
              <a:rPr lang="en-US" altLang="zh-CN" sz="1900" dirty="0" smtClean="0"/>
              <a:t>- </a:t>
            </a:r>
            <a:r>
              <a:rPr lang="en-US" altLang="zh-CN" sz="1900" dirty="0"/>
              <a:t>John </a:t>
            </a:r>
            <a:r>
              <a:rPr lang="en-US" altLang="zh-CN" sz="1900" dirty="0" err="1"/>
              <a:t>Carmack</a:t>
            </a:r>
            <a:r>
              <a:rPr lang="zh-CN" altLang="en-US" sz="1900" dirty="0"/>
              <a:t>，游戏</a:t>
            </a:r>
            <a:r>
              <a:rPr lang="en-US" altLang="zh-CN" sz="1900" dirty="0"/>
              <a:t>《</a:t>
            </a:r>
            <a:r>
              <a:rPr lang="zh-CN" altLang="en-US" sz="1900" dirty="0"/>
              <a:t>毁灭战士</a:t>
            </a:r>
            <a:r>
              <a:rPr lang="en-US" altLang="zh-CN" sz="1900" dirty="0"/>
              <a:t>》</a:t>
            </a:r>
            <a:r>
              <a:rPr lang="zh-CN" altLang="en-US" sz="1900" dirty="0"/>
              <a:t>首席</a:t>
            </a:r>
            <a:r>
              <a:rPr lang="zh-CN" altLang="en-US" sz="1900" dirty="0" smtClean="0"/>
              <a:t>程序员</a:t>
            </a:r>
            <a:endParaRPr lang="zh-CN" altLang="en-US" sz="1900" dirty="0"/>
          </a:p>
        </p:txBody>
      </p:sp>
      <p:grpSp>
        <p:nvGrpSpPr>
          <p:cNvPr id="5" name="组合 4"/>
          <p:cNvGrpSpPr/>
          <p:nvPr/>
        </p:nvGrpSpPr>
        <p:grpSpPr>
          <a:xfrm>
            <a:off x="1187624" y="2103184"/>
            <a:ext cx="5774216" cy="2145464"/>
            <a:chOff x="339928" y="1131590"/>
            <a:chExt cx="6864176" cy="3472529"/>
          </a:xfrm>
        </p:grpSpPr>
        <p:grpSp>
          <p:nvGrpSpPr>
            <p:cNvPr id="6" name="组合 5"/>
            <p:cNvGrpSpPr/>
            <p:nvPr/>
          </p:nvGrpSpPr>
          <p:grpSpPr>
            <a:xfrm>
              <a:off x="539552" y="1131590"/>
              <a:ext cx="6664552" cy="3472529"/>
              <a:chOff x="1124286" y="1086305"/>
              <a:chExt cx="9657296" cy="4894942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1687286" y="4076247"/>
                <a:ext cx="2476500" cy="1905000"/>
                <a:chOff x="1905000" y="3562350"/>
                <a:chExt cx="2476500" cy="1905000"/>
              </a:xfrm>
            </p:grpSpPr>
            <p:sp>
              <p:nvSpPr>
                <p:cNvPr id="33" name="圆角矩形 32"/>
                <p:cNvSpPr/>
                <p:nvPr/>
              </p:nvSpPr>
              <p:spPr>
                <a:xfrm>
                  <a:off x="1905000" y="3562350"/>
                  <a:ext cx="2476500" cy="1905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1"/>
                  <a:tileRect/>
                </a:gradFill>
                <a:ln w="25400">
                  <a:gradFill flip="none" rotWithShape="1">
                    <a:gsLst>
                      <a:gs pos="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139700" dist="88900" dir="2700000" algn="tl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34" name="任意多边形 33"/>
                <p:cNvSpPr/>
                <p:nvPr/>
              </p:nvSpPr>
              <p:spPr>
                <a:xfrm>
                  <a:off x="1924050" y="3590925"/>
                  <a:ext cx="2448000" cy="514350"/>
                </a:xfrm>
                <a:custGeom>
                  <a:avLst/>
                  <a:gdLst>
                    <a:gd name="connsiteX0" fmla="*/ 317506 w 2476500"/>
                    <a:gd name="connsiteY0" fmla="*/ 0 h 514350"/>
                    <a:gd name="connsiteX1" fmla="*/ 2158994 w 2476500"/>
                    <a:gd name="connsiteY1" fmla="*/ 0 h 514350"/>
                    <a:gd name="connsiteX2" fmla="*/ 2476500 w 2476500"/>
                    <a:gd name="connsiteY2" fmla="*/ 317506 h 514350"/>
                    <a:gd name="connsiteX3" fmla="*/ 2476500 w 2476500"/>
                    <a:gd name="connsiteY3" fmla="*/ 514350 h 514350"/>
                    <a:gd name="connsiteX4" fmla="*/ 0 w 2476500"/>
                    <a:gd name="connsiteY4" fmla="*/ 514350 h 514350"/>
                    <a:gd name="connsiteX5" fmla="*/ 0 w 2476500"/>
                    <a:gd name="connsiteY5" fmla="*/ 317506 h 514350"/>
                    <a:gd name="connsiteX6" fmla="*/ 317506 w 2476500"/>
                    <a:gd name="connsiteY6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6500" h="514350">
                      <a:moveTo>
                        <a:pt x="317506" y="0"/>
                      </a:moveTo>
                      <a:lnTo>
                        <a:pt x="2158994" y="0"/>
                      </a:lnTo>
                      <a:cubicBezTo>
                        <a:pt x="2334348" y="0"/>
                        <a:pt x="2476500" y="142152"/>
                        <a:pt x="2476500" y="317506"/>
                      </a:cubicBezTo>
                      <a:lnTo>
                        <a:pt x="2476500" y="514350"/>
                      </a:lnTo>
                      <a:lnTo>
                        <a:pt x="0" y="514350"/>
                      </a:lnTo>
                      <a:lnTo>
                        <a:pt x="0" y="317506"/>
                      </a:lnTo>
                      <a:cubicBezTo>
                        <a:pt x="0" y="142152"/>
                        <a:pt x="142152" y="0"/>
                        <a:pt x="31750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7952543" y="4076247"/>
                <a:ext cx="2476500" cy="1905000"/>
                <a:chOff x="1905000" y="3562350"/>
                <a:chExt cx="2476500" cy="1905000"/>
              </a:xfrm>
            </p:grpSpPr>
            <p:sp>
              <p:nvSpPr>
                <p:cNvPr id="31" name="圆角矩形 30"/>
                <p:cNvSpPr/>
                <p:nvPr/>
              </p:nvSpPr>
              <p:spPr>
                <a:xfrm>
                  <a:off x="1905000" y="3562350"/>
                  <a:ext cx="2476500" cy="1905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1"/>
                  <a:tileRect/>
                </a:gradFill>
                <a:ln w="25400">
                  <a:gradFill flip="none" rotWithShape="1">
                    <a:gsLst>
                      <a:gs pos="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139700" dist="88900" dir="2700000" algn="tl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lvl="1"/>
                  <a:endParaRPr lang="zh-CN" altLang="en-US" sz="1400" dirty="0">
                    <a:solidFill>
                      <a:srgbClr val="24292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32" name="任意多边形 31"/>
                <p:cNvSpPr/>
                <p:nvPr/>
              </p:nvSpPr>
              <p:spPr>
                <a:xfrm>
                  <a:off x="1924050" y="3590925"/>
                  <a:ext cx="2448000" cy="514350"/>
                </a:xfrm>
                <a:custGeom>
                  <a:avLst/>
                  <a:gdLst>
                    <a:gd name="connsiteX0" fmla="*/ 317506 w 2476500"/>
                    <a:gd name="connsiteY0" fmla="*/ 0 h 514350"/>
                    <a:gd name="connsiteX1" fmla="*/ 2158994 w 2476500"/>
                    <a:gd name="connsiteY1" fmla="*/ 0 h 514350"/>
                    <a:gd name="connsiteX2" fmla="*/ 2476500 w 2476500"/>
                    <a:gd name="connsiteY2" fmla="*/ 317506 h 514350"/>
                    <a:gd name="connsiteX3" fmla="*/ 2476500 w 2476500"/>
                    <a:gd name="connsiteY3" fmla="*/ 514350 h 514350"/>
                    <a:gd name="connsiteX4" fmla="*/ 0 w 2476500"/>
                    <a:gd name="connsiteY4" fmla="*/ 514350 h 514350"/>
                    <a:gd name="connsiteX5" fmla="*/ 0 w 2476500"/>
                    <a:gd name="connsiteY5" fmla="*/ 317506 h 514350"/>
                    <a:gd name="connsiteX6" fmla="*/ 317506 w 2476500"/>
                    <a:gd name="connsiteY6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6500" h="514350">
                      <a:moveTo>
                        <a:pt x="317506" y="0"/>
                      </a:moveTo>
                      <a:lnTo>
                        <a:pt x="2158994" y="0"/>
                      </a:lnTo>
                      <a:cubicBezTo>
                        <a:pt x="2334348" y="0"/>
                        <a:pt x="2476500" y="142152"/>
                        <a:pt x="2476500" y="317506"/>
                      </a:cubicBezTo>
                      <a:lnTo>
                        <a:pt x="2476500" y="514350"/>
                      </a:lnTo>
                      <a:lnTo>
                        <a:pt x="0" y="514350"/>
                      </a:lnTo>
                      <a:lnTo>
                        <a:pt x="0" y="317506"/>
                      </a:lnTo>
                      <a:cubicBezTo>
                        <a:pt x="0" y="142152"/>
                        <a:pt x="142152" y="0"/>
                        <a:pt x="317506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13" name="组合 12"/>
              <p:cNvGrpSpPr/>
              <p:nvPr/>
            </p:nvGrpSpPr>
            <p:grpSpPr>
              <a:xfrm>
                <a:off x="1677835" y="1114880"/>
                <a:ext cx="2476500" cy="1905000"/>
                <a:chOff x="1905000" y="3562350"/>
                <a:chExt cx="2476500" cy="1905000"/>
              </a:xfrm>
            </p:grpSpPr>
            <p:sp>
              <p:nvSpPr>
                <p:cNvPr id="28" name="圆角矩形 27"/>
                <p:cNvSpPr/>
                <p:nvPr/>
              </p:nvSpPr>
              <p:spPr>
                <a:xfrm>
                  <a:off x="1905000" y="3562350"/>
                  <a:ext cx="2476500" cy="1905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1"/>
                  <a:tileRect/>
                </a:gradFill>
                <a:ln w="25400">
                  <a:gradFill flip="none" rotWithShape="1">
                    <a:gsLst>
                      <a:gs pos="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139700" dist="88900" dir="2700000" algn="tl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>
                  <a:off x="1924050" y="3590925"/>
                  <a:ext cx="2448000" cy="514350"/>
                </a:xfrm>
                <a:custGeom>
                  <a:avLst/>
                  <a:gdLst>
                    <a:gd name="connsiteX0" fmla="*/ 317506 w 2476500"/>
                    <a:gd name="connsiteY0" fmla="*/ 0 h 514350"/>
                    <a:gd name="connsiteX1" fmla="*/ 2158994 w 2476500"/>
                    <a:gd name="connsiteY1" fmla="*/ 0 h 514350"/>
                    <a:gd name="connsiteX2" fmla="*/ 2476500 w 2476500"/>
                    <a:gd name="connsiteY2" fmla="*/ 317506 h 514350"/>
                    <a:gd name="connsiteX3" fmla="*/ 2476500 w 2476500"/>
                    <a:gd name="connsiteY3" fmla="*/ 514350 h 514350"/>
                    <a:gd name="connsiteX4" fmla="*/ 0 w 2476500"/>
                    <a:gd name="connsiteY4" fmla="*/ 514350 h 514350"/>
                    <a:gd name="connsiteX5" fmla="*/ 0 w 2476500"/>
                    <a:gd name="connsiteY5" fmla="*/ 317506 h 514350"/>
                    <a:gd name="connsiteX6" fmla="*/ 317506 w 2476500"/>
                    <a:gd name="connsiteY6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6500" h="514350">
                      <a:moveTo>
                        <a:pt x="317506" y="0"/>
                      </a:moveTo>
                      <a:lnTo>
                        <a:pt x="2158994" y="0"/>
                      </a:lnTo>
                      <a:cubicBezTo>
                        <a:pt x="2334348" y="0"/>
                        <a:pt x="2476500" y="142152"/>
                        <a:pt x="2476500" y="317506"/>
                      </a:cubicBezTo>
                      <a:lnTo>
                        <a:pt x="2476500" y="514350"/>
                      </a:lnTo>
                      <a:lnTo>
                        <a:pt x="0" y="514350"/>
                      </a:lnTo>
                      <a:lnTo>
                        <a:pt x="0" y="317506"/>
                      </a:lnTo>
                      <a:cubicBezTo>
                        <a:pt x="0" y="142152"/>
                        <a:pt x="142152" y="0"/>
                        <a:pt x="317506" y="0"/>
                      </a:cubicBezTo>
                      <a:close/>
                    </a:path>
                  </a:pathLst>
                </a:cu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grpSp>
            <p:nvGrpSpPr>
              <p:cNvPr id="14" name="组合 13"/>
              <p:cNvGrpSpPr/>
              <p:nvPr/>
            </p:nvGrpSpPr>
            <p:grpSpPr>
              <a:xfrm>
                <a:off x="7943093" y="1086305"/>
                <a:ext cx="2476500" cy="1905000"/>
                <a:chOff x="1905000" y="3562350"/>
                <a:chExt cx="2476500" cy="1905000"/>
              </a:xfrm>
            </p:grpSpPr>
            <p:sp>
              <p:nvSpPr>
                <p:cNvPr id="26" name="圆角矩形 25"/>
                <p:cNvSpPr/>
                <p:nvPr/>
              </p:nvSpPr>
              <p:spPr>
                <a:xfrm>
                  <a:off x="1905000" y="3562350"/>
                  <a:ext cx="2476500" cy="1905000"/>
                </a:xfrm>
                <a:prstGeom prst="roundRect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1"/>
                  <a:tileRect/>
                </a:gradFill>
                <a:ln w="25400">
                  <a:gradFill flip="none" rotWithShape="1">
                    <a:gsLst>
                      <a:gs pos="0">
                        <a:schemeClr val="bg1">
                          <a:lumMod val="100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2700000" scaled="1"/>
                    <a:tileRect/>
                  </a:gradFill>
                </a:ln>
                <a:effectLst>
                  <a:outerShdw blurRad="139700" dist="88900" dir="2700000" algn="tl" rotWithShape="0">
                    <a:prstClr val="black">
                      <a:alpha val="1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  <p:sp>
              <p:nvSpPr>
                <p:cNvPr id="27" name="任意多边形 26"/>
                <p:cNvSpPr/>
                <p:nvPr/>
              </p:nvSpPr>
              <p:spPr>
                <a:xfrm>
                  <a:off x="1924050" y="3590925"/>
                  <a:ext cx="2448000" cy="514350"/>
                </a:xfrm>
                <a:custGeom>
                  <a:avLst/>
                  <a:gdLst>
                    <a:gd name="connsiteX0" fmla="*/ 317506 w 2476500"/>
                    <a:gd name="connsiteY0" fmla="*/ 0 h 514350"/>
                    <a:gd name="connsiteX1" fmla="*/ 2158994 w 2476500"/>
                    <a:gd name="connsiteY1" fmla="*/ 0 h 514350"/>
                    <a:gd name="connsiteX2" fmla="*/ 2476500 w 2476500"/>
                    <a:gd name="connsiteY2" fmla="*/ 317506 h 514350"/>
                    <a:gd name="connsiteX3" fmla="*/ 2476500 w 2476500"/>
                    <a:gd name="connsiteY3" fmla="*/ 514350 h 514350"/>
                    <a:gd name="connsiteX4" fmla="*/ 0 w 2476500"/>
                    <a:gd name="connsiteY4" fmla="*/ 514350 h 514350"/>
                    <a:gd name="connsiteX5" fmla="*/ 0 w 2476500"/>
                    <a:gd name="connsiteY5" fmla="*/ 317506 h 514350"/>
                    <a:gd name="connsiteX6" fmla="*/ 317506 w 2476500"/>
                    <a:gd name="connsiteY6" fmla="*/ 0 h 514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76500" h="514350">
                      <a:moveTo>
                        <a:pt x="317506" y="0"/>
                      </a:moveTo>
                      <a:lnTo>
                        <a:pt x="2158994" y="0"/>
                      </a:lnTo>
                      <a:cubicBezTo>
                        <a:pt x="2334348" y="0"/>
                        <a:pt x="2476500" y="142152"/>
                        <a:pt x="2476500" y="317506"/>
                      </a:cubicBezTo>
                      <a:lnTo>
                        <a:pt x="2476500" y="514350"/>
                      </a:lnTo>
                      <a:lnTo>
                        <a:pt x="0" y="514350"/>
                      </a:lnTo>
                      <a:lnTo>
                        <a:pt x="0" y="317506"/>
                      </a:lnTo>
                      <a:cubicBezTo>
                        <a:pt x="0" y="142152"/>
                        <a:pt x="142152" y="0"/>
                        <a:pt x="31750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/>
                </a:p>
              </p:txBody>
            </p:sp>
          </p:grpSp>
          <p:sp>
            <p:nvSpPr>
              <p:cNvPr id="15" name="TextBox 6"/>
              <p:cNvSpPr txBox="1"/>
              <p:nvPr/>
            </p:nvSpPr>
            <p:spPr>
              <a:xfrm>
                <a:off x="1124286" y="1266363"/>
                <a:ext cx="3200479" cy="29421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</a:rPr>
                  <a:t>    并行代码</a:t>
                </a:r>
              </a:p>
            </p:txBody>
          </p:sp>
          <p:sp>
            <p:nvSpPr>
              <p:cNvPr id="16" name="TextBox 6"/>
              <p:cNvSpPr txBox="1"/>
              <p:nvPr/>
            </p:nvSpPr>
            <p:spPr>
              <a:xfrm>
                <a:off x="1677834" y="4095587"/>
                <a:ext cx="2636147" cy="983082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/>
                <a:r>
                  <a:rPr lang="zh-CN" altLang="en-US" sz="1400" b="1" dirty="0" smtClean="0">
                    <a:solidFill>
                      <a:schemeClr val="bg1"/>
                    </a:solidFill>
                  </a:rPr>
                  <a:t>可移植性</a:t>
                </a:r>
                <a:r>
                  <a:rPr lang="en-US" altLang="zh-CN" sz="1400" b="1" dirty="0">
                    <a:solidFill>
                      <a:schemeClr val="bg1"/>
                    </a:solidFill>
                  </a:rPr>
                  <a:t>/</a:t>
                </a:r>
                <a:r>
                  <a:rPr lang="zh-CN" altLang="en-US" sz="1400" b="1" dirty="0">
                    <a:solidFill>
                      <a:schemeClr val="bg1"/>
                    </a:solidFill>
                  </a:rPr>
                  <a:t>自文档化</a:t>
                </a:r>
              </a:p>
              <a:p>
                <a:pPr algn="ctr"/>
                <a:endParaRPr lang="zh-CN" altLang="en-US" sz="1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TextBox 6"/>
              <p:cNvSpPr txBox="1"/>
              <p:nvPr/>
            </p:nvSpPr>
            <p:spPr>
              <a:xfrm>
                <a:off x="7581101" y="4218904"/>
                <a:ext cx="3200481" cy="297524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</a:rPr>
                  <a:t>可测试性</a:t>
                </a:r>
              </a:p>
            </p:txBody>
          </p:sp>
          <p:sp>
            <p:nvSpPr>
              <p:cNvPr id="18" name="TextBox 6"/>
              <p:cNvSpPr txBox="1"/>
              <p:nvPr/>
            </p:nvSpPr>
            <p:spPr>
              <a:xfrm>
                <a:off x="7581101" y="1239916"/>
                <a:ext cx="3200481" cy="294210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/>
                <a:r>
                  <a:rPr lang="zh-CN" altLang="en-US" sz="1400" b="1" dirty="0">
                    <a:solidFill>
                      <a:schemeClr val="bg1"/>
                    </a:solidFill>
                    <a:latin typeface="Consolas" panose="020B0609020204030204"/>
                  </a:rPr>
                  <a:t>引用透明</a:t>
                </a:r>
                <a:endParaRPr lang="zh-CN" altLang="en-US" sz="1400" b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19" name="直接连接符 18"/>
              <p:cNvCxnSpPr/>
              <p:nvPr/>
            </p:nvCxnSpPr>
            <p:spPr>
              <a:xfrm>
                <a:off x="4310743" y="2162629"/>
                <a:ext cx="783771" cy="5805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/>
              <p:nvPr/>
            </p:nvCxnSpPr>
            <p:spPr>
              <a:xfrm flipH="1">
                <a:off x="4310742" y="4838767"/>
                <a:ext cx="783771" cy="5805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flipV="1">
                <a:off x="6909330" y="2162629"/>
                <a:ext cx="783771" cy="5805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 flipV="1">
                <a:off x="6909329" y="4838767"/>
                <a:ext cx="783771" cy="580571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椭圆 22"/>
              <p:cNvSpPr/>
              <p:nvPr/>
            </p:nvSpPr>
            <p:spPr>
              <a:xfrm>
                <a:off x="4906670" y="2597224"/>
                <a:ext cx="2387522" cy="238751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13500000" scaled="1"/>
                <a:tileRect/>
              </a:gradFill>
              <a:ln w="25400">
                <a:gradFill flip="none" rotWithShape="1">
                  <a:gsLst>
                    <a:gs pos="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39700" dist="88900" dir="2700000" algn="tl" rotWithShape="0">
                  <a:prstClr val="black">
                    <a:alpha val="1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4" name="任意多边形 23"/>
              <p:cNvSpPr/>
              <p:nvPr/>
            </p:nvSpPr>
            <p:spPr>
              <a:xfrm>
                <a:off x="5801965" y="3859675"/>
                <a:ext cx="682583" cy="718459"/>
              </a:xfrm>
              <a:custGeom>
                <a:avLst/>
                <a:gdLst/>
                <a:ahLst/>
                <a:cxnLst/>
                <a:rect l="l" t="t" r="r" b="b"/>
                <a:pathLst>
                  <a:path w="682582" h="718458">
                    <a:moveTo>
                      <a:pt x="221549" y="0"/>
                    </a:moveTo>
                    <a:lnTo>
                      <a:pt x="461034" y="0"/>
                    </a:lnTo>
                    <a:cubicBezTo>
                      <a:pt x="469142" y="0"/>
                      <a:pt x="476158" y="2963"/>
                      <a:pt x="482083" y="8888"/>
                    </a:cubicBezTo>
                    <a:cubicBezTo>
                      <a:pt x="488008" y="14812"/>
                      <a:pt x="490970" y="21828"/>
                      <a:pt x="490970" y="29936"/>
                    </a:cubicBezTo>
                    <a:cubicBezTo>
                      <a:pt x="490970" y="38044"/>
                      <a:pt x="488008" y="45060"/>
                      <a:pt x="482083" y="50985"/>
                    </a:cubicBezTo>
                    <a:cubicBezTo>
                      <a:pt x="476158" y="56909"/>
                      <a:pt x="469142" y="59872"/>
                      <a:pt x="461034" y="59872"/>
                    </a:cubicBezTo>
                    <a:lnTo>
                      <a:pt x="431099" y="59872"/>
                    </a:lnTo>
                    <a:lnTo>
                      <a:pt x="431099" y="246502"/>
                    </a:lnTo>
                    <a:lnTo>
                      <a:pt x="666375" y="617425"/>
                    </a:lnTo>
                    <a:cubicBezTo>
                      <a:pt x="683837" y="645178"/>
                      <a:pt x="687189" y="668955"/>
                      <a:pt x="676432" y="688756"/>
                    </a:cubicBezTo>
                    <a:cubicBezTo>
                      <a:pt x="665673" y="708557"/>
                      <a:pt x="643767" y="718458"/>
                      <a:pt x="610713" y="718458"/>
                    </a:cubicBezTo>
                    <a:lnTo>
                      <a:pt x="71870" y="718458"/>
                    </a:lnTo>
                    <a:cubicBezTo>
                      <a:pt x="38817" y="718458"/>
                      <a:pt x="16910" y="708557"/>
                      <a:pt x="6152" y="688756"/>
                    </a:cubicBezTo>
                    <a:cubicBezTo>
                      <a:pt x="-4606" y="668955"/>
                      <a:pt x="-1254" y="645178"/>
                      <a:pt x="16209" y="617425"/>
                    </a:cubicBezTo>
                    <a:lnTo>
                      <a:pt x="251484" y="246502"/>
                    </a:lnTo>
                    <a:lnTo>
                      <a:pt x="251484" y="59872"/>
                    </a:lnTo>
                    <a:lnTo>
                      <a:pt x="221549" y="59872"/>
                    </a:lnTo>
                    <a:cubicBezTo>
                      <a:pt x="213441" y="59872"/>
                      <a:pt x="206425" y="56909"/>
                      <a:pt x="200500" y="50985"/>
                    </a:cubicBezTo>
                    <a:cubicBezTo>
                      <a:pt x="194575" y="45060"/>
                      <a:pt x="191614" y="38044"/>
                      <a:pt x="191614" y="29936"/>
                    </a:cubicBezTo>
                    <a:cubicBezTo>
                      <a:pt x="191614" y="21828"/>
                      <a:pt x="194575" y="14812"/>
                      <a:pt x="200500" y="8888"/>
                    </a:cubicBezTo>
                    <a:cubicBezTo>
                      <a:pt x="206425" y="2963"/>
                      <a:pt x="213441" y="0"/>
                      <a:pt x="221549" y="0"/>
                    </a:cubicBezTo>
                    <a:close/>
                    <a:moveTo>
                      <a:pt x="311356" y="59872"/>
                    </a:moveTo>
                    <a:lnTo>
                      <a:pt x="311356" y="246502"/>
                    </a:lnTo>
                    <a:lnTo>
                      <a:pt x="311356" y="263809"/>
                    </a:lnTo>
                    <a:lnTo>
                      <a:pt x="302001" y="278309"/>
                    </a:lnTo>
                    <a:lnTo>
                      <a:pt x="174775" y="478972"/>
                    </a:lnTo>
                    <a:lnTo>
                      <a:pt x="507809" y="478972"/>
                    </a:lnTo>
                    <a:lnTo>
                      <a:pt x="380582" y="278309"/>
                    </a:lnTo>
                    <a:lnTo>
                      <a:pt x="371227" y="263809"/>
                    </a:lnTo>
                    <a:lnTo>
                      <a:pt x="371227" y="246502"/>
                    </a:lnTo>
                    <a:lnTo>
                      <a:pt x="371227" y="59872"/>
                    </a:lnTo>
                    <a:lnTo>
                      <a:pt x="311356" y="59872"/>
                    </a:ln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/>
              </a:p>
            </p:txBody>
          </p:sp>
          <p:sp>
            <p:nvSpPr>
              <p:cNvPr id="25" name="TextBox 6"/>
              <p:cNvSpPr txBox="1"/>
              <p:nvPr/>
            </p:nvSpPr>
            <p:spPr>
              <a:xfrm>
                <a:off x="5013543" y="3235224"/>
                <a:ext cx="2147502" cy="561761"/>
              </a:xfrm>
              <a:prstGeom prst="rect">
                <a:avLst/>
              </a:prstGeom>
              <a:noFill/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纯函数的优势</a:t>
                </a:r>
                <a:endPara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339928" y="1543158"/>
              <a:ext cx="2448977" cy="10461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1200" dirty="0">
                  <a:solidFill>
                    <a:srgbClr val="2429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没有共享内存、变量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不会因副作用而进入竞争态</a:t>
              </a:r>
              <a:endParaRPr lang="en-US" altLang="zh-CN" sz="12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4850959" y="1598117"/>
              <a:ext cx="2100795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1400" dirty="0">
                  <a:solidFill>
                    <a:srgbClr val="2429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可以替换相同功能的函数</a:t>
              </a:r>
              <a:endParaRPr lang="en-US" altLang="zh-CN" sz="1400" dirty="0">
                <a:solidFill>
                  <a:srgbClr val="24292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4705552" y="3678556"/>
              <a:ext cx="2347705" cy="8468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1400" dirty="0">
                  <a:solidFill>
                    <a:srgbClr val="2429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独立没有副作用让测试变得简易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441985" y="3776824"/>
              <a:ext cx="210079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zh-CN" altLang="en-US" sz="1400" dirty="0">
                  <a:solidFill>
                    <a:srgbClr val="24292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耦合少，移植方便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命令式和函数式的比较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269522" y="987574"/>
          <a:ext cx="8532948" cy="324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61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425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443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8237"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命令式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函数式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558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编程风格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一步一步地执行，并且要管理状态的变化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描述问题和和所需的数据变化以解决问题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8237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状态变化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很重要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不存在</a:t>
                      </a:r>
                      <a:endParaRPr lang="zh-CN" altLang="en-US" sz="16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847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执行顺序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很重要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不太重要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36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控制流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循环、条件、函数调用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函数调用和递归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84730"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操作单元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结构体和类对象</a:t>
                      </a:r>
                    </a:p>
                  </a:txBody>
                  <a:tcPr marL="28575" marR="28575" marT="28575" marB="28575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函数作为一等公民的对象和数据集</a:t>
                      </a:r>
                    </a:p>
                  </a:txBody>
                  <a:tcPr marL="28575" marR="28575" marT="28575" marB="2857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自由变量</a:t>
            </a:r>
            <a:r>
              <a:rPr lang="en-US" altLang="zh-CN" dirty="0"/>
              <a:t>&amp;</a:t>
            </a:r>
            <a:r>
              <a:rPr lang="zh-CN" altLang="en-US" dirty="0"/>
              <a:t>约束变量</a:t>
            </a:r>
          </a:p>
        </p:txBody>
      </p:sp>
      <p:sp>
        <p:nvSpPr>
          <p:cNvPr id="10" name="矩形 9"/>
          <p:cNvSpPr/>
          <p:nvPr/>
        </p:nvSpPr>
        <p:spPr>
          <a:xfrm>
            <a:off x="4236393" y="2111188"/>
            <a:ext cx="6894512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自由变量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外部变量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: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引用了函数外的变量（不包括全局变量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约束变量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内部变量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引用了当前函数的参数中的变量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7898" y="51470"/>
            <a:ext cx="5141906" cy="5866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闭包</a:t>
            </a:r>
            <a:r>
              <a:rPr lang="en-US" altLang="zh-CN" b="0" dirty="0" smtClean="0">
                <a:sym typeface="+mn-ea"/>
              </a:rPr>
              <a:t>(closure)</a:t>
            </a:r>
            <a:br>
              <a:rPr lang="en-US" altLang="zh-CN" b="0" dirty="0" smtClean="0">
                <a:sym typeface="+mn-ea"/>
              </a:rPr>
            </a:b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5536" y="4024684"/>
            <a:ext cx="8424936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λ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表达式的闭包是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：包含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表达式（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λh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. w * 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379470" y="1734820"/>
            <a:ext cx="57607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开放的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外部变量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的值不确定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表达式不能执行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15664" y="837900"/>
            <a:ext cx="729669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sym typeface="+mn-ea"/>
              </a:rPr>
              <a:t>闭包是所有函数式语言都具有的特征。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17240" y="3006725"/>
            <a:ext cx="483177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关闭的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lambda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表达式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: 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表达式中的值都能确定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carbon (2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39395" y="461010"/>
            <a:ext cx="3811905" cy="2915285"/>
          </a:xfrm>
          <a:prstGeom prst="rect">
            <a:avLst/>
          </a:prstGeom>
        </p:spPr>
      </p:pic>
      <p:pic>
        <p:nvPicPr>
          <p:cNvPr id="10" name="图片 9" descr="carbon (2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2455" y="1837690"/>
            <a:ext cx="4517390" cy="2832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157162"/>
            <a:ext cx="4300504" cy="5143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闭包</a:t>
            </a:r>
            <a:r>
              <a:rPr lang="en-US" altLang="zh-CN" b="0" dirty="0" smtClean="0">
                <a:sym typeface="+mn-ea"/>
              </a:rPr>
              <a:t>(closure)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</a:rPr>
            </a:br>
            <a:r>
              <a:rPr lang="en-US" altLang="zh-CN" dirty="0" smtClean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  <a:t>   </a:t>
            </a:r>
            <a: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</a:rPr>
            </a:b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548503" y="941137"/>
            <a:ext cx="2926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闭包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是函数运行的动态概念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996" y="2845480"/>
            <a:ext cx="4951095" cy="24161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536625" y="1433120"/>
            <a:ext cx="4699000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静态作用域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词法作用域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423545" y="2085340"/>
            <a:ext cx="5184775" cy="1287145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/>
          <p:cNvGraphicFramePr/>
          <p:nvPr/>
        </p:nvGraphicFramePr>
        <p:xfrm>
          <a:off x="3862438" y="2164953"/>
          <a:ext cx="154686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45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2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/>
                        <a:t>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200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cxnSp>
        <p:nvCxnSpPr>
          <p:cNvPr id="11" name="曲线连接符 10"/>
          <p:cNvCxnSpPr/>
          <p:nvPr/>
        </p:nvCxnSpPr>
        <p:spPr>
          <a:xfrm flipV="1">
            <a:off x="1835785" y="2708910"/>
            <a:ext cx="2345055" cy="511175"/>
          </a:xfrm>
          <a:prstGeom prst="curvedConnector3">
            <a:avLst>
              <a:gd name="adj1" fmla="val 59355"/>
            </a:avLst>
          </a:prstGeom>
          <a:ln>
            <a:solidFill>
              <a:srgbClr val="FFFF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5741779" y="2339062"/>
            <a:ext cx="288032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+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引用环境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=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闭包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闭包</a:t>
            </a:r>
            <a:r>
              <a:rPr lang="en-US" altLang="zh-CN" b="0" dirty="0" smtClean="0">
                <a:sym typeface="+mn-ea"/>
              </a:rPr>
              <a:t>(closure)</a:t>
            </a:r>
            <a:r>
              <a:rPr lang="zh-CN" altLang="en-US" dirty="0">
                <a:sym typeface="+mn-ea"/>
              </a:rPr>
              <a:t/>
            </a:r>
            <a:br>
              <a:rPr lang="zh-CN" altLang="en-US" dirty="0">
                <a:sym typeface="+mn-ea"/>
              </a:rPr>
            </a:br>
            <a: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  <a:t/>
            </a:r>
            <a:b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</a:br>
            <a:r>
              <a:rPr lang="en-US" altLang="zh-CN" dirty="0" smtClean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  <a:t>   </a:t>
            </a:r>
            <a: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  <a:t/>
            </a:r>
            <a:b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</a:br>
            <a:r>
              <a:rPr lang="zh-CN" altLang="en-US" dirty="0"/>
              <a:t/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7544" y="4587974"/>
            <a:ext cx="48075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函数内的变量存在堆栈中，执行完就会被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释放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843558"/>
            <a:ext cx="6819900" cy="32480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83568" y="293179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持有数据继续调用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627843" y="1993707"/>
            <a:ext cx="4402660" cy="788878"/>
          </a:xfrm>
          <a:custGeom>
            <a:avLst/>
            <a:gdLst>
              <a:gd name="connsiteX0" fmla="*/ 238128 w 4486009"/>
              <a:gd name="connsiteY0" fmla="*/ 0 h 914400"/>
              <a:gd name="connsiteX1" fmla="*/ 1053311 w 4486009"/>
              <a:gd name="connsiteY1" fmla="*/ 0 h 914400"/>
              <a:gd name="connsiteX2" fmla="*/ 4247881 w 4486009"/>
              <a:gd name="connsiteY2" fmla="*/ 0 h 914400"/>
              <a:gd name="connsiteX3" fmla="*/ 4486009 w 4486009"/>
              <a:gd name="connsiteY3" fmla="*/ 457200 h 914400"/>
              <a:gd name="connsiteX4" fmla="*/ 4247881 w 4486009"/>
              <a:gd name="connsiteY4" fmla="*/ 914400 h 914400"/>
              <a:gd name="connsiteX5" fmla="*/ 1053311 w 4486009"/>
              <a:gd name="connsiteY5" fmla="*/ 914400 h 914400"/>
              <a:gd name="connsiteX6" fmla="*/ 238128 w 4486009"/>
              <a:gd name="connsiteY6" fmla="*/ 914400 h 914400"/>
              <a:gd name="connsiteX7" fmla="*/ 0 w 4486009"/>
              <a:gd name="connsiteY7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6009" h="914400">
                <a:moveTo>
                  <a:pt x="238128" y="0"/>
                </a:moveTo>
                <a:lnTo>
                  <a:pt x="1053311" y="0"/>
                </a:lnTo>
                <a:lnTo>
                  <a:pt x="4247881" y="0"/>
                </a:lnTo>
                <a:lnTo>
                  <a:pt x="4486009" y="457200"/>
                </a:lnTo>
                <a:lnTo>
                  <a:pt x="4247881" y="914400"/>
                </a:lnTo>
                <a:lnTo>
                  <a:pt x="1053311" y="914400"/>
                </a:lnTo>
                <a:lnTo>
                  <a:pt x="238128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404892" y="1995686"/>
            <a:ext cx="907508" cy="788880"/>
          </a:xfrm>
          <a:prstGeom prst="hexagon">
            <a:avLst/>
          </a:pr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955948" y="2087607"/>
            <a:ext cx="3089642" cy="276860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历史</a:t>
            </a:r>
          </a:p>
        </p:txBody>
      </p:sp>
      <p:sp>
        <p:nvSpPr>
          <p:cNvPr id="7" name="文本框 14"/>
          <p:cNvSpPr txBox="1"/>
          <p:nvPr/>
        </p:nvSpPr>
        <p:spPr>
          <a:xfrm>
            <a:off x="2915816" y="2408768"/>
            <a:ext cx="3882653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lamda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演算、图灵机</a:t>
            </a:r>
          </a:p>
        </p:txBody>
      </p:sp>
      <p:sp>
        <p:nvSpPr>
          <p:cNvPr id="8" name="矩形 7"/>
          <p:cNvSpPr/>
          <p:nvPr/>
        </p:nvSpPr>
        <p:spPr>
          <a:xfrm>
            <a:off x="1590024" y="2157465"/>
            <a:ext cx="693466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92D050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00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闭包</a:t>
            </a:r>
            <a:r>
              <a:rPr lang="en-US" altLang="zh-CN" b="0" dirty="0" smtClean="0">
                <a:sym typeface="+mn-ea"/>
              </a:rPr>
              <a:t>(closure)</a:t>
            </a:r>
            <a:r>
              <a:rPr lang="zh-CN" altLang="en-US" dirty="0">
                <a:sym typeface="+mn-ea"/>
              </a:rPr>
              <a:t/>
            </a:r>
            <a:br>
              <a:rPr lang="zh-CN" altLang="en-US" dirty="0">
                <a:sym typeface="+mn-ea"/>
              </a:rPr>
            </a:br>
            <a: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  <a:t/>
            </a:r>
            <a:b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</a:br>
            <a:r>
              <a:rPr lang="en-US" altLang="zh-CN" dirty="0" smtClean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  <a:t>   </a:t>
            </a:r>
            <a: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  <a:t/>
            </a:r>
            <a:b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  <a:sym typeface="+mn-ea"/>
              </a:rPr>
            </a:br>
            <a:r>
              <a:rPr lang="zh-CN" altLang="en-US" dirty="0">
                <a:sym typeface="+mn-ea"/>
              </a:rPr>
              <a:t/>
            </a:r>
            <a:br>
              <a:rPr lang="zh-CN" altLang="en-US" dirty="0">
                <a:sym typeface="+mn-ea"/>
              </a:rPr>
            </a:br>
            <a:r>
              <a:rPr lang="zh-CN" altLang="en-US"/>
              <a:t/>
            </a:r>
            <a:br>
              <a:rPr lang="zh-CN" altLang="en-US"/>
            </a:br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420" y="1013460"/>
            <a:ext cx="6534150" cy="28384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39420" y="4515966"/>
            <a:ext cx="494237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引用了外部变量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自由变量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的函数才会形成闭包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195486"/>
            <a:ext cx="8424936" cy="493563"/>
          </a:xfrm>
        </p:spPr>
        <p:txBody>
          <a:bodyPr/>
          <a:lstStyle/>
          <a:p>
            <a:r>
              <a:rPr lang="zh-CN" altLang="en-US" dirty="0" smtClean="0"/>
              <a:t>递归</a:t>
            </a:r>
            <a:r>
              <a:rPr lang="en-US" altLang="zh-CN" dirty="0" smtClean="0"/>
              <a:t>-</a:t>
            </a:r>
            <a:r>
              <a:rPr lang="zh-CN" altLang="en-US" dirty="0" smtClean="0"/>
              <a:t>匿名函数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499992" y="293346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</a:rPr>
              <a:t/>
            </a:r>
            <a:br>
              <a:rPr lang="en-US" altLang="zh-CN" dirty="0">
                <a:solidFill>
                  <a:srgbClr val="555555"/>
                </a:solidFill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555555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3236" y="929885"/>
            <a:ext cx="36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es6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严格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模式如何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实现匿名递归？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8872" y="852941"/>
            <a:ext cx="5544616" cy="480738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95486"/>
            <a:ext cx="5409785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不动点</a:t>
            </a:r>
          </a:p>
        </p:txBody>
      </p:sp>
      <p:sp>
        <p:nvSpPr>
          <p:cNvPr id="9" name="矩形 8"/>
          <p:cNvSpPr/>
          <p:nvPr/>
        </p:nvSpPr>
        <p:spPr>
          <a:xfrm>
            <a:off x="3491880" y="1347614"/>
            <a:ext cx="5400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不动点（</a:t>
            </a:r>
            <a:r>
              <a:rPr lang="en-US" altLang="zh-CN" sz="1600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fixed point</a:t>
            </a:r>
            <a:r>
              <a:rPr lang="zh-CN" altLang="en-US" sz="1600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）是指函数的输入和输出</a:t>
            </a:r>
            <a:r>
              <a:rPr lang="zh-CN" altLang="en-US" sz="1600" dirty="0" smtClean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相等</a:t>
            </a:r>
            <a:endParaRPr lang="en-US" altLang="zh-CN" sz="1600" dirty="0" smtClean="0">
              <a:solidFill>
                <a:srgbClr val="1D19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en-US" altLang="zh-CN" sz="1600" dirty="0" smtClean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f(x) = x </a:t>
            </a:r>
            <a:endParaRPr lang="zh-CN" altLang="en-US" sz="1600" dirty="0"/>
          </a:p>
        </p:txBody>
      </p:sp>
      <p:sp>
        <p:nvSpPr>
          <p:cNvPr id="10" name="矩形 9"/>
          <p:cNvSpPr/>
          <p:nvPr/>
        </p:nvSpPr>
        <p:spPr>
          <a:xfrm>
            <a:off x="3563888" y="2355726"/>
            <a:ext cx="5472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f(x) = x</a:t>
            </a:r>
            <a:r>
              <a:rPr lang="en-US" altLang="zh-CN" baseline="30000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的不动点是 </a:t>
            </a:r>
            <a:r>
              <a:rPr lang="en-US" altLang="zh-CN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 </a:t>
            </a:r>
            <a:r>
              <a:rPr lang="zh-CN" altLang="en-US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1,f(0</a:t>
            </a:r>
            <a:r>
              <a:rPr lang="zh-CN" altLang="en-US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 </a:t>
            </a:r>
            <a:r>
              <a:rPr lang="en-US" altLang="zh-CN" dirty="0" smtClean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 smtClean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dirty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f(1) = </a:t>
            </a:r>
            <a:r>
              <a:rPr lang="en-US" altLang="zh-CN" dirty="0" smtClean="0">
                <a:solidFill>
                  <a:srgbClr val="1D19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dirty="0">
              <a:solidFill>
                <a:srgbClr val="1D19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3763" y="3157920"/>
            <a:ext cx="15671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Y(g(f)) = g(f) 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563888" y="3756398"/>
            <a:ext cx="47655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50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使用它，能够构造出高阶函数对应的递归函数。</a:t>
            </a:r>
            <a:endParaRPr lang="zh-CN" altLang="en-US" dirty="0"/>
          </a:p>
        </p:txBody>
      </p:sp>
      <p:pic>
        <p:nvPicPr>
          <p:cNvPr id="14" name="内容占位符 1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267494"/>
            <a:ext cx="4074690" cy="5394215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不动点组合</a:t>
            </a:r>
            <a:r>
              <a:rPr lang="zh-CN" altLang="en-US" dirty="0" smtClean="0"/>
              <a:t>子</a:t>
            </a:r>
            <a:r>
              <a:rPr lang="zh-CN" altLang="en-US" dirty="0"/>
              <a:t> </a:t>
            </a:r>
            <a:r>
              <a:rPr lang="en-US" altLang="zh-CN" dirty="0" smtClean="0"/>
              <a:t>(Y </a:t>
            </a:r>
            <a:r>
              <a:rPr lang="en-US" altLang="zh-CN" dirty="0" err="1" smtClean="0"/>
              <a:t>combinator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96" y="987574"/>
            <a:ext cx="4499919" cy="1512168"/>
          </a:xfrm>
          <a:prstGeom prst="rect">
            <a:avLst/>
          </a:prstGeom>
        </p:spPr>
      </p:pic>
      <p:pic>
        <p:nvPicPr>
          <p:cNvPr id="1026" name="Picture 2" descr="https://img-blog.csdn.net/201409181941494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01" y="2569269"/>
            <a:ext cx="1759096" cy="1678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img-blog.csdn.net/201409181917504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398" y="2499742"/>
            <a:ext cx="1628546" cy="154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571694" y="4547324"/>
            <a:ext cx="201382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dirty="0">
                <a:sym typeface="+mn-ea"/>
              </a:rPr>
              <a:t>Haskell </a:t>
            </a:r>
            <a:r>
              <a:rPr lang="en-US" altLang="zh-CN" dirty="0" err="1" smtClean="0">
                <a:sym typeface="+mn-ea"/>
              </a:rPr>
              <a:t>Brook.Curry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96500" y="4887039"/>
            <a:ext cx="83529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组合子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（全称：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组合子函数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）又称之为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装饰器函数</a:t>
            </a:r>
            <a:r>
              <a:rPr lang="zh-CN" altLang="en-US" sz="12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，用于转换函数或数据，增强函数或数据行为的</a:t>
            </a:r>
            <a:r>
              <a:rPr lang="zh-CN" altLang="en-US" sz="12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高阶函数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1030" y="-2241"/>
            <a:ext cx="4803010" cy="451646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96500" y="3869065"/>
            <a:ext cx="4437468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en-US" dirty="0" smtClean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</a:t>
            </a:r>
            <a:r>
              <a:rPr lang="zh-CN" altLang="en-US" dirty="0">
                <a:solidFill>
                  <a:srgbClr val="1A1A1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子是用作给那些没有名字的函数“把自己给算出来，方便自己调用自己”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尾递归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000" dirty="0"/>
              <a:t>递归非常耗费内存，因为需要同时保存成千上百个调用帧，很容易发生“栈溢出”错误（</a:t>
            </a:r>
            <a:r>
              <a:rPr lang="en-US" altLang="zh-CN" sz="2000" dirty="0"/>
              <a:t>stack overflow</a:t>
            </a:r>
            <a:r>
              <a:rPr lang="zh-CN" altLang="en-US" sz="2000" dirty="0"/>
              <a:t>）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sz="2000" dirty="0" smtClean="0"/>
              <a:t>尾递归：最后一步为函数调用，覆盖</a:t>
            </a:r>
            <a:r>
              <a:rPr lang="zh-CN" altLang="en-US" sz="2000" dirty="0"/>
              <a:t>当前的活动记录而不是在栈中去创建一个新的</a:t>
            </a:r>
            <a:r>
              <a:rPr lang="zh-CN" altLang="en-US" sz="2000" dirty="0" smtClean="0"/>
              <a:t>，所以不会</a:t>
            </a:r>
            <a:r>
              <a:rPr lang="zh-CN" altLang="en-US" sz="2000" dirty="0"/>
              <a:t>发生“栈溢出”错误</a:t>
            </a:r>
            <a:r>
              <a:rPr lang="zh-CN" altLang="en-US" dirty="0"/>
              <a:t>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0650" y="2636520"/>
            <a:ext cx="4027170" cy="2441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2795570"/>
            <a:ext cx="4685714" cy="2123810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251520" y="1049842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51520" y="1841930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ym typeface="+mn-ea"/>
              </a:rPr>
              <a:t>惰性计算</a:t>
            </a:r>
            <a:r>
              <a:rPr lang="en-US" altLang="zh-CN" dirty="0" smtClean="0">
                <a:sym typeface="+mn-ea"/>
              </a:rPr>
              <a:t>-</a:t>
            </a:r>
            <a:r>
              <a:rPr lang="zh-CN" altLang="en-US" dirty="0" smtClean="0">
                <a:sym typeface="+mn-ea"/>
              </a:rPr>
              <a:t>需要的时候再求值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热度值大于</a:t>
            </a:r>
            <a:r>
              <a:rPr dirty="0"/>
              <a:t>6000</a:t>
            </a:r>
            <a:r>
              <a:rPr lang="zh-CN" altLang="en-US" dirty="0"/>
              <a:t>的</a:t>
            </a:r>
            <a:r>
              <a:rPr dirty="0">
                <a:sym typeface="+mn-ea"/>
              </a:rPr>
              <a:t>2</a:t>
            </a:r>
            <a:r>
              <a:rPr lang="zh-CN" altLang="en-US" dirty="0">
                <a:sym typeface="+mn-ea"/>
              </a:rPr>
              <a:t>条</a:t>
            </a:r>
            <a:r>
              <a:rPr lang="zh-CN" altLang="en-US" dirty="0"/>
              <a:t>数据</a:t>
            </a:r>
          </a:p>
        </p:txBody>
      </p:sp>
      <p:pic>
        <p:nvPicPr>
          <p:cNvPr id="4" name="图片 3" descr="carbon (15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780" y="1211580"/>
            <a:ext cx="5641975" cy="4331335"/>
          </a:xfrm>
          <a:prstGeom prst="rect">
            <a:avLst/>
          </a:prstGeom>
        </p:spPr>
      </p:pic>
      <p:pic>
        <p:nvPicPr>
          <p:cNvPr id="5" name="图片 4" descr="carbon (16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7610" y="-702310"/>
            <a:ext cx="4540885" cy="3213100"/>
          </a:xfrm>
          <a:prstGeom prst="rect">
            <a:avLst/>
          </a:prstGeom>
        </p:spPr>
      </p:pic>
      <p:pic>
        <p:nvPicPr>
          <p:cNvPr id="8" name="图片 7" descr="carbon (19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9435" y="3279775"/>
            <a:ext cx="5955030" cy="2191385"/>
          </a:xfrm>
          <a:prstGeom prst="rect">
            <a:avLst/>
          </a:prstGeom>
        </p:spPr>
      </p:pic>
      <p:pic>
        <p:nvPicPr>
          <p:cNvPr id="9" name="图片 8" descr="carbon (20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59435" y="1211580"/>
            <a:ext cx="5848985" cy="23888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柯里化（</a:t>
            </a:r>
            <a:r>
              <a:rPr lang="en-US" altLang="zh-CN" dirty="0"/>
              <a:t>curry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7504" y="915566"/>
            <a:ext cx="8568952" cy="4227934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zh-CN" altLang="en-US" sz="4000" dirty="0"/>
              <a:t>只传递给函数一部分参数来调用它，让它返回一个函数去处 理剩下的参数</a:t>
            </a:r>
            <a:r>
              <a:rPr lang="en-US" altLang="zh-CN" sz="4000" dirty="0"/>
              <a:t>(</a:t>
            </a:r>
            <a:r>
              <a:rPr lang="zh-CN" altLang="en-US" sz="4000" dirty="0"/>
              <a:t>把函数多个参数变换成接受一个单一参数的函数</a:t>
            </a:r>
            <a:r>
              <a:rPr lang="en-US" altLang="zh-CN" sz="4000" dirty="0"/>
              <a:t>). </a:t>
            </a:r>
            <a:r>
              <a:rPr lang="en-US" altLang="zh-CN" sz="4000" dirty="0">
                <a:solidFill>
                  <a:srgbClr val="FF0000"/>
                </a:solidFill>
              </a:rPr>
              <a:t>Haskell Curry </a:t>
            </a:r>
          </a:p>
          <a:p>
            <a:endParaRPr lang="en-US" altLang="zh-CN" dirty="0"/>
          </a:p>
          <a:p>
            <a:pPr>
              <a:buNone/>
            </a:pPr>
            <a:r>
              <a:rPr altLang="zh-CN" sz="4000" dirty="0"/>
              <a:t>  </a:t>
            </a:r>
            <a:endParaRPr lang="en-US" altLang="zh-CN" sz="2500" dirty="0"/>
          </a:p>
          <a:p>
            <a:r>
              <a:rPr lang="zh-CN" altLang="en-US" sz="4000" dirty="0">
                <a:solidFill>
                  <a:srgbClr val="24292E"/>
                </a:solidFill>
                <a:latin typeface="Consolas" panose="020B0609020204030204"/>
              </a:rPr>
              <a:t>得到新函数：预加载</a:t>
            </a:r>
            <a:r>
              <a:rPr sz="4000" dirty="0">
                <a:solidFill>
                  <a:srgbClr val="24292E"/>
                </a:solidFill>
                <a:latin typeface="Consolas" panose="020B0609020204030204"/>
              </a:rPr>
              <a:t>&amp;</a:t>
            </a:r>
            <a:r>
              <a:rPr lang="zh-CN" altLang="en-US" sz="4000" dirty="0">
                <a:solidFill>
                  <a:srgbClr val="24292E"/>
                </a:solidFill>
                <a:latin typeface="Consolas" panose="020B0609020204030204"/>
              </a:rPr>
              <a:t>提取模板</a:t>
            </a:r>
            <a:r>
              <a:rPr lang="zh-CN" altLang="en-US" sz="4000" dirty="0" smtClean="0">
                <a:solidFill>
                  <a:srgbClr val="24292E"/>
                </a:solidFill>
                <a:latin typeface="Consolas" panose="020B0609020204030204"/>
              </a:rPr>
              <a:t>代码</a:t>
            </a:r>
            <a:r>
              <a:rPr lang="en-US" altLang="zh-CN" sz="4000" dirty="0" smtClean="0">
                <a:solidFill>
                  <a:srgbClr val="24292E"/>
                </a:solidFill>
                <a:latin typeface="Consolas" panose="020B0609020204030204"/>
              </a:rPr>
              <a:t>&amp;</a:t>
            </a:r>
            <a:r>
              <a:rPr lang="zh-CN" altLang="en-US" sz="4000" dirty="0" smtClean="0">
                <a:solidFill>
                  <a:srgbClr val="24292E"/>
                </a:solidFill>
                <a:latin typeface="Consolas" panose="020B0609020204030204"/>
              </a:rPr>
              <a:t>延迟</a:t>
            </a:r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r>
              <a:rPr lang="en-US" altLang="zh-CN" sz="4000" dirty="0" err="1" smtClean="0">
                <a:solidFill>
                  <a:srgbClr val="24292E"/>
                </a:solidFill>
                <a:latin typeface="Consolas" panose="020B0609020204030204"/>
              </a:rPr>
              <a:t>iiii</a:t>
            </a:r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 smtClean="0">
              <a:solidFill>
                <a:srgbClr val="24292E"/>
              </a:solidFill>
              <a:latin typeface="Consolas" panose="020B0609020204030204"/>
            </a:endParaRPr>
          </a:p>
          <a:p>
            <a:endParaRPr lang="en-US" altLang="zh-CN" sz="4000" dirty="0"/>
          </a:p>
          <a:p>
            <a:pPr marL="0" indent="0">
              <a:buNone/>
            </a:pPr>
            <a:endParaRPr lang="en-US" altLang="zh-CN" sz="4000" dirty="0">
              <a:solidFill>
                <a:srgbClr val="24292E"/>
              </a:solidFill>
            </a:endParaRPr>
          </a:p>
          <a:p>
            <a:pPr marL="0" indent="0">
              <a:buNone/>
            </a:pPr>
            <a:endParaRPr lang="en-US" altLang="zh-CN" sz="4000" dirty="0">
              <a:solidFill>
                <a:srgbClr val="D73A49"/>
              </a:solidFill>
            </a:endParaRPr>
          </a:p>
          <a:p>
            <a:pPr marL="0" indent="0">
              <a:buNone/>
            </a:pPr>
            <a:endParaRPr lang="en-US" altLang="zh-CN" sz="4000" dirty="0">
              <a:solidFill>
                <a:srgbClr val="D73A49"/>
              </a:solidFill>
            </a:endParaRPr>
          </a:p>
          <a:p>
            <a:pPr marL="0" indent="0">
              <a:buNone/>
            </a:pPr>
            <a:endParaRPr lang="en-US" altLang="zh-CN" sz="4000" dirty="0">
              <a:solidFill>
                <a:srgbClr val="D73A49"/>
              </a:solidFill>
            </a:endParaRPr>
          </a:p>
          <a:p>
            <a:pPr marL="0" indent="0">
              <a:buNone/>
            </a:pPr>
            <a:endParaRPr lang="en-US" altLang="zh-CN" sz="4000" dirty="0">
              <a:solidFill>
                <a:srgbClr val="D73A49"/>
              </a:solidFill>
            </a:endParaRPr>
          </a:p>
          <a:p>
            <a:pPr marL="0" indent="0">
              <a:buNone/>
            </a:pPr>
            <a:endParaRPr lang="en-US" altLang="zh-CN" sz="3400" dirty="0">
              <a:solidFill>
                <a:srgbClr val="D73A49"/>
              </a:solidFill>
            </a:endParaRPr>
          </a:p>
          <a:p>
            <a:pPr marL="0" indent="0">
              <a:buNone/>
            </a:pPr>
            <a:endParaRPr lang="en-US" altLang="zh-CN" sz="4000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endParaRPr lang="en-US" altLang="zh-CN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0" y="2285998"/>
            <a:ext cx="5184576" cy="147616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endParaRPr lang="en-US" altLang="zh-CN" dirty="0">
              <a:solidFill>
                <a:srgbClr val="24292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95936" y="3579862"/>
            <a:ext cx="3168352" cy="1563638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07504" y="2152892"/>
            <a:ext cx="3972102" cy="14401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>
              <a:buNone/>
            </a:pPr>
            <a:endParaRPr lang="en-US" altLang="zh-CN" dirty="0">
              <a:solidFill>
                <a:srgbClr val="24292E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56592" y="1190412"/>
            <a:ext cx="9049023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Curry</a:t>
            </a:r>
            <a:r>
              <a:rPr lang="zh-CN" altLang="en-US" dirty="0" smtClean="0"/>
              <a:t>修复小问题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15566"/>
            <a:ext cx="8568952" cy="394220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zh-CN" altLang="en-US" sz="7200" dirty="0" smtClean="0"/>
              <a:t>限制参数，强制只接收一个参数</a:t>
            </a:r>
            <a:endParaRPr sz="7200" dirty="0" smtClean="0"/>
          </a:p>
          <a:p>
            <a:endParaRPr sz="2800" dirty="0">
              <a:solidFill>
                <a:srgbClr val="24292E"/>
              </a:solidFill>
              <a:latin typeface="Consolas" panose="020B0609020204030204"/>
            </a:endParaRPr>
          </a:p>
          <a:p>
            <a:pPr>
              <a:buNone/>
            </a:pPr>
            <a:endParaRPr sz="7200" dirty="0">
              <a:solidFill>
                <a:srgbClr val="24292E"/>
              </a:solidFill>
            </a:endParaRPr>
          </a:p>
          <a:p>
            <a:pPr>
              <a:buNone/>
            </a:pPr>
            <a:endParaRPr lang="en-US" sz="7200" dirty="0" smtClean="0">
              <a:solidFill>
                <a:srgbClr val="24292E"/>
              </a:solidFill>
            </a:endParaRPr>
          </a:p>
          <a:p>
            <a:pPr>
              <a:buNone/>
            </a:pPr>
            <a:endParaRPr lang="en-US" sz="7200" dirty="0">
              <a:solidFill>
                <a:srgbClr val="24292E"/>
              </a:solidFill>
            </a:endParaRPr>
          </a:p>
          <a:p>
            <a:pPr>
              <a:buNone/>
            </a:pPr>
            <a:endParaRPr sz="7200" dirty="0">
              <a:solidFill>
                <a:srgbClr val="24292E"/>
              </a:solidFill>
            </a:endParaRPr>
          </a:p>
          <a:p>
            <a:pPr marL="0" indent="0">
              <a:buNone/>
            </a:pPr>
            <a:endParaRPr sz="7200" dirty="0">
              <a:solidFill>
                <a:srgbClr val="24292E"/>
              </a:solidFill>
            </a:endParaRPr>
          </a:p>
          <a:p>
            <a:pPr marL="0" indent="0">
              <a:buNone/>
            </a:pPr>
            <a:r>
              <a:rPr sz="7200" dirty="0">
                <a:solidFill>
                  <a:srgbClr val="24292E"/>
                </a:solidFill>
              </a:rPr>
              <a:t/>
            </a:r>
            <a:br>
              <a:rPr sz="7200" dirty="0">
                <a:solidFill>
                  <a:srgbClr val="24292E"/>
                </a:solidFill>
              </a:rPr>
            </a:br>
            <a:endParaRPr lang="en-US" sz="7200" dirty="0">
              <a:solidFill>
                <a:srgbClr val="6A737D"/>
              </a:solidFill>
            </a:endParaRPr>
          </a:p>
          <a:p>
            <a:pPr marL="0" indent="0">
              <a:buNone/>
            </a:pPr>
            <a:endParaRPr sz="7200" dirty="0">
              <a:solidFill>
                <a:srgbClr val="24292E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rgbClr val="24292E"/>
                </a:solidFill>
                <a:latin typeface="Consolas" panose="020B0609020204030204"/>
              </a:rPr>
              <a:t/>
            </a:r>
            <a:br>
              <a:rPr dirty="0">
                <a:solidFill>
                  <a:srgbClr val="24292E"/>
                </a:solidFill>
                <a:latin typeface="Consolas" panose="020B0609020204030204"/>
              </a:rPr>
            </a:br>
            <a:r>
              <a:rPr dirty="0">
                <a:solidFill>
                  <a:srgbClr val="24292E"/>
                </a:solidFill>
                <a:latin typeface="Consolas" panose="020B0609020204030204"/>
              </a:rPr>
              <a:t/>
            </a:r>
            <a:br>
              <a:rPr dirty="0">
                <a:solidFill>
                  <a:srgbClr val="24292E"/>
                </a:solidFill>
                <a:latin typeface="Consolas" panose="020B0609020204030204"/>
              </a:rPr>
            </a:br>
            <a:endParaRPr dirty="0">
              <a:solidFill>
                <a:srgbClr val="24292E"/>
              </a:solidFill>
              <a:latin typeface="Consolas" panose="020B0609020204030204"/>
            </a:endParaRPr>
          </a:p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65688" y="1563638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onsolas" panose="020B0609020204030204"/>
              </a:rPr>
              <a:t>//[11, </a:t>
            </a:r>
            <a:r>
              <a:rPr lang="en-US" altLang="zh-CN" dirty="0" err="1">
                <a:solidFill>
                  <a:srgbClr val="FF0000"/>
                </a:solidFill>
                <a:latin typeface="Consolas" panose="020B0609020204030204"/>
              </a:rPr>
              <a:t>NaN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/>
              </a:rPr>
              <a:t>, 3, 4]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020" y="699542"/>
            <a:ext cx="4608004" cy="20446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7024" y="1724095"/>
            <a:ext cx="5489104" cy="27918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3507854"/>
            <a:ext cx="6555723" cy="22016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</a:t>
            </a:r>
            <a:r>
              <a:rPr lang="zh-CN" altLang="en-US" dirty="0" smtClean="0"/>
              <a:t>参数的柯里化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15566"/>
            <a:ext cx="8568952" cy="3942200"/>
          </a:xfrm>
        </p:spPr>
        <p:txBody>
          <a:bodyPr>
            <a:normAutofit fontScale="40000" lnSpcReduction="20000"/>
          </a:bodyPr>
          <a:lstStyle/>
          <a:p>
            <a:pPr>
              <a:buNone/>
            </a:pPr>
            <a:endParaRPr lang="en-US" sz="7200" dirty="0" smtClean="0">
              <a:solidFill>
                <a:srgbClr val="24292E"/>
              </a:solidFill>
            </a:endParaRPr>
          </a:p>
          <a:p>
            <a:pPr>
              <a:buNone/>
            </a:pPr>
            <a:endParaRPr lang="en-US" sz="7200" dirty="0">
              <a:solidFill>
                <a:srgbClr val="24292E"/>
              </a:solidFill>
            </a:endParaRPr>
          </a:p>
          <a:p>
            <a:pPr>
              <a:buNone/>
            </a:pPr>
            <a:endParaRPr sz="7200" dirty="0">
              <a:solidFill>
                <a:srgbClr val="24292E"/>
              </a:solidFill>
            </a:endParaRPr>
          </a:p>
          <a:p>
            <a:pPr marL="0" indent="0">
              <a:buNone/>
            </a:pPr>
            <a:endParaRPr sz="7200" dirty="0">
              <a:solidFill>
                <a:srgbClr val="24292E"/>
              </a:solidFill>
            </a:endParaRPr>
          </a:p>
          <a:p>
            <a:pPr marL="0" indent="0">
              <a:buNone/>
            </a:pPr>
            <a:r>
              <a:rPr sz="7200" dirty="0">
                <a:solidFill>
                  <a:srgbClr val="24292E"/>
                </a:solidFill>
              </a:rPr>
              <a:t/>
            </a:r>
            <a:br>
              <a:rPr sz="7200" dirty="0">
                <a:solidFill>
                  <a:srgbClr val="24292E"/>
                </a:solidFill>
              </a:rPr>
            </a:br>
            <a:endParaRPr lang="en-US" sz="7200" dirty="0">
              <a:solidFill>
                <a:srgbClr val="6A737D"/>
              </a:solidFill>
            </a:endParaRPr>
          </a:p>
          <a:p>
            <a:pPr marL="0" indent="0">
              <a:buNone/>
            </a:pPr>
            <a:endParaRPr sz="7200" dirty="0">
              <a:solidFill>
                <a:srgbClr val="24292E"/>
              </a:solidFill>
            </a:endParaRPr>
          </a:p>
          <a:p>
            <a:pPr marL="0" indent="0">
              <a:buNone/>
            </a:pPr>
            <a:r>
              <a:rPr dirty="0">
                <a:solidFill>
                  <a:srgbClr val="24292E"/>
                </a:solidFill>
                <a:latin typeface="Consolas" panose="020B0609020204030204"/>
              </a:rPr>
              <a:t/>
            </a:r>
            <a:br>
              <a:rPr dirty="0">
                <a:solidFill>
                  <a:srgbClr val="24292E"/>
                </a:solidFill>
                <a:latin typeface="Consolas" panose="020B0609020204030204"/>
              </a:rPr>
            </a:br>
            <a:r>
              <a:rPr dirty="0">
                <a:solidFill>
                  <a:srgbClr val="24292E"/>
                </a:solidFill>
                <a:latin typeface="Consolas" panose="020B0609020204030204"/>
              </a:rPr>
              <a:t/>
            </a:r>
            <a:br>
              <a:rPr dirty="0">
                <a:solidFill>
                  <a:srgbClr val="24292E"/>
                </a:solidFill>
                <a:latin typeface="Consolas" panose="020B0609020204030204"/>
              </a:rPr>
            </a:br>
            <a:endParaRPr dirty="0">
              <a:solidFill>
                <a:srgbClr val="24292E"/>
              </a:solidFill>
              <a:latin typeface="Consolas" panose="020B0609020204030204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314916"/>
            <a:ext cx="620038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2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7422" y="300728"/>
            <a:ext cx="6086873" cy="5295358"/>
          </a:xfrm>
        </p:spPr>
      </p:pic>
      <p:sp>
        <p:nvSpPr>
          <p:cNvPr id="8" name="矩形 7"/>
          <p:cNvSpPr/>
          <p:nvPr/>
        </p:nvSpPr>
        <p:spPr>
          <a:xfrm>
            <a:off x="5508104" y="1214428"/>
            <a:ext cx="3096344" cy="101748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组合（</a:t>
            </a:r>
            <a:r>
              <a:rPr lang="en-US" altLang="zh-CN" dirty="0"/>
              <a:t>pipe</a:t>
            </a:r>
            <a:r>
              <a:rPr lang="zh-CN" altLang="en-US" dirty="0"/>
              <a:t>）</a:t>
            </a:r>
          </a:p>
        </p:txBody>
      </p:sp>
      <p:sp>
        <p:nvSpPr>
          <p:cNvPr id="4" name="矩形 3"/>
          <p:cNvSpPr/>
          <p:nvPr/>
        </p:nvSpPr>
        <p:spPr>
          <a:xfrm>
            <a:off x="5724698" y="1491630"/>
            <a:ext cx="7920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F(x)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020842" y="1491630"/>
            <a:ext cx="792088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G(x)</a:t>
            </a:r>
          </a:p>
        </p:txBody>
      </p:sp>
      <p:cxnSp>
        <p:nvCxnSpPr>
          <p:cNvPr id="7" name="直接箭头连接符 6"/>
          <p:cNvCxnSpPr>
            <a:stCxn id="5" idx="1"/>
            <a:endCxn id="4" idx="3"/>
          </p:cNvCxnSpPr>
          <p:nvPr/>
        </p:nvCxnSpPr>
        <p:spPr>
          <a:xfrm flipH="1">
            <a:off x="6516786" y="1671650"/>
            <a:ext cx="50405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381346" y="1801399"/>
            <a:ext cx="103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75000"/>
                  </a:schemeClr>
                </a:solidFill>
              </a:rPr>
              <a:t>compose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508104" y="4587974"/>
            <a:ext cx="3096344" cy="2977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拆分、可重用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057" y="922819"/>
            <a:ext cx="8496943" cy="78483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000" dirty="0"/>
              <a:t>判定性问题</a:t>
            </a:r>
            <a:r>
              <a:rPr lang="zh-CN" altLang="en-US" sz="2000" dirty="0" smtClean="0"/>
              <a:t>：</a:t>
            </a:r>
            <a:r>
              <a:rPr lang="zh-CN" altLang="en-US" sz="2000" dirty="0"/>
              <a:t>算法是否能在有穷步骤内确定问题是否具有某一个性质。（一个算法是否能判断我们写的</a:t>
            </a:r>
            <a:r>
              <a:rPr lang="zh-CN" altLang="en-US" sz="2000" dirty="0" smtClean="0"/>
              <a:t>代码含有</a:t>
            </a:r>
            <a:r>
              <a:rPr sz="2000" dirty="0" smtClean="0"/>
              <a:t>BUG</a:t>
            </a:r>
            <a:r>
              <a:rPr sz="2000" dirty="0"/>
              <a:t>)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+mn-ea"/>
              </a:rPr>
              <a:t>丘奇和图灵的计算模型</a:t>
            </a:r>
            <a:endParaRPr lang="zh-CN" altLang="en-US" dirty="0"/>
          </a:p>
        </p:txBody>
      </p:sp>
      <p:sp>
        <p:nvSpPr>
          <p:cNvPr id="40" name="圆角矩形 39"/>
          <p:cNvSpPr/>
          <p:nvPr/>
        </p:nvSpPr>
        <p:spPr>
          <a:xfrm>
            <a:off x="422385" y="1112165"/>
            <a:ext cx="117167" cy="914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857" y="2472345"/>
            <a:ext cx="2088232" cy="12163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045" y="2239134"/>
            <a:ext cx="3809459" cy="191679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8558" y="1222659"/>
            <a:ext cx="4082387" cy="44464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序列（反向组合）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864096"/>
            <a:ext cx="8568952" cy="422793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zh-CN" altLang="en-US" dirty="0"/>
              <a:t>组合是从右到左，序列是从左到右</a:t>
            </a:r>
            <a:endParaRPr lang="en-US" altLang="zh-CN" dirty="0"/>
          </a:p>
          <a:p>
            <a:pPr marL="0" indent="0">
              <a:buNone/>
            </a:pPr>
            <a:endParaRPr lang="en-US" altLang="zh-CN" dirty="0" smtClean="0">
              <a:solidFill>
                <a:srgbClr val="24292E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4292E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24292E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4292E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24292E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4292E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24292E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24292E"/>
                </a:solidFill>
              </a:rPr>
              <a:t/>
            </a:r>
            <a:br>
              <a:rPr lang="en-US" altLang="zh-CN" dirty="0">
                <a:solidFill>
                  <a:srgbClr val="24292E"/>
                </a:solidFill>
              </a:rPr>
            </a:br>
            <a:endParaRPr lang="en-US" altLang="zh-CN" dirty="0" smtClean="0">
              <a:solidFill>
                <a:srgbClr val="24292E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4292E"/>
              </a:solidFill>
            </a:endParaRPr>
          </a:p>
          <a:p>
            <a:pPr marL="0" indent="0">
              <a:buNone/>
            </a:pPr>
            <a:endParaRPr lang="en-US" altLang="zh-CN" dirty="0" smtClean="0">
              <a:solidFill>
                <a:srgbClr val="24292E"/>
              </a:solidFill>
            </a:endParaRPr>
          </a:p>
          <a:p>
            <a:pPr marL="0" indent="0">
              <a:buNone/>
            </a:pPr>
            <a:r>
              <a:rPr lang="zh-CN" altLang="en-US" dirty="0" smtClean="0"/>
              <a:t>结合律</a:t>
            </a:r>
            <a:r>
              <a:rPr lang="zh-CN" altLang="en-US" dirty="0"/>
              <a:t>的一大好处是任何一个函数分组都可以被拆开来，然后再以它们自己的组合 方式打包在一起</a:t>
            </a:r>
            <a:endParaRPr lang="en-US" altLang="zh-CN" dirty="0">
              <a:solidFill>
                <a:srgbClr val="24292E"/>
              </a:solidFill>
            </a:endParaRP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2536" y="812954"/>
            <a:ext cx="8101408" cy="40507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0" dirty="0" err="1" smtClean="0"/>
              <a:t>Pointfree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51520" y="4856261"/>
            <a:ext cx="705678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需要考虑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数据，只需把所有的注意力集中在转换关系上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552" y="123478"/>
            <a:ext cx="6264696" cy="33249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0528" y="2355726"/>
            <a:ext cx="5832648" cy="294669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</a:t>
            </a:r>
            <a:r>
              <a:rPr lang="zh-CN" altLang="en-US" dirty="0"/>
              <a:t>式</a:t>
            </a:r>
            <a:r>
              <a:rPr lang="zh-CN" altLang="en-US" dirty="0" smtClean="0"/>
              <a:t>应用实践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3860" y="1033780"/>
            <a:ext cx="8568690" cy="8540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/>
              <a:t>一个没有副作用的程序是什么样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en-US" dirty="0"/>
              <a:t>较难实际应用的</a:t>
            </a:r>
            <a:r>
              <a:rPr lang="zh-CN" altLang="en-US" dirty="0" smtClean="0"/>
              <a:t>程序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346909" y="2715766"/>
            <a:ext cx="76371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较好的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实践是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允许用有不可避免副作用的代码进行编程</a:t>
            </a:r>
          </a:p>
          <a:p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运用多种范式并且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利用其长处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尽可能多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的业务逻辑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放在纯函数中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，用面向对象思想建模，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接口和性能要求高场景用命令式</a:t>
            </a:r>
          </a:p>
          <a:p>
            <a:endParaRPr lang="zh-CN" altLang="en-US" sz="2000" dirty="0"/>
          </a:p>
          <a:p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951190"/>
            <a:ext cx="1123950" cy="1152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234554"/>
            <a:ext cx="8424936" cy="493563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</a:rPr>
              <a:t>λ</a:t>
            </a:r>
            <a:r>
              <a:rPr lang="zh-CN" altLang="en-US" dirty="0">
                <a:solidFill>
                  <a:schemeClr val="tx1"/>
                </a:solidFill>
              </a:rPr>
              <a:t>演算</a:t>
            </a:r>
            <a:r>
              <a:rPr lang="en-US" altLang="zh-CN" dirty="0">
                <a:solidFill>
                  <a:schemeClr val="tx1"/>
                </a:solidFill>
              </a:rPr>
              <a:t>Lambda Calculus</a:t>
            </a:r>
            <a:endParaRPr lang="en-US" altLang="zh-CN" i="1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grpSp>
        <p:nvGrpSpPr>
          <p:cNvPr id="8" name="22106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470084" y="1057023"/>
            <a:ext cx="7937693" cy="3533050"/>
            <a:chOff x="673100" y="1523210"/>
            <a:chExt cx="8132234" cy="4230680"/>
          </a:xfrm>
        </p:grpSpPr>
        <p:grpSp>
          <p:nvGrpSpPr>
            <p:cNvPr id="9" name="i$ḻiḍé"/>
            <p:cNvGrpSpPr/>
            <p:nvPr/>
          </p:nvGrpSpPr>
          <p:grpSpPr>
            <a:xfrm>
              <a:off x="673100" y="1523210"/>
              <a:ext cx="2705102" cy="4230680"/>
              <a:chOff x="673100" y="1523210"/>
              <a:chExt cx="2705102" cy="4230680"/>
            </a:xfrm>
          </p:grpSpPr>
          <p:sp>
            <p:nvSpPr>
              <p:cNvPr id="37" name="îṥḻídê"/>
              <p:cNvSpPr/>
              <p:nvPr/>
            </p:nvSpPr>
            <p:spPr>
              <a:xfrm>
                <a:off x="2676519" y="5052205"/>
                <a:ext cx="701683" cy="701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55">
                  <a:cs typeface="+mn-ea"/>
                  <a:sym typeface="+mn-lt"/>
                </a:endParaRPr>
              </a:p>
            </p:txBody>
          </p:sp>
          <p:sp>
            <p:nvSpPr>
              <p:cNvPr id="38" name="ïṥ1íḑé"/>
              <p:cNvSpPr/>
              <p:nvPr/>
            </p:nvSpPr>
            <p:spPr>
              <a:xfrm>
                <a:off x="673100" y="1523210"/>
                <a:ext cx="701683" cy="70168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55">
                  <a:cs typeface="+mn-ea"/>
                  <a:sym typeface="+mn-lt"/>
                </a:endParaRPr>
              </a:p>
            </p:txBody>
          </p:sp>
          <p:sp>
            <p:nvSpPr>
              <p:cNvPr id="39" name="íşliďé"/>
              <p:cNvSpPr/>
              <p:nvPr/>
            </p:nvSpPr>
            <p:spPr>
              <a:xfrm flipH="1">
                <a:off x="810809" y="1658185"/>
                <a:ext cx="2429685" cy="3960731"/>
              </a:xfrm>
              <a:prstGeom prst="round2DiagRect">
                <a:avLst>
                  <a:gd name="adj1" fmla="val 2306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55">
                  <a:cs typeface="+mn-ea"/>
                  <a:sym typeface="+mn-lt"/>
                </a:endParaRPr>
              </a:p>
            </p:txBody>
          </p:sp>
          <p:sp>
            <p:nvSpPr>
              <p:cNvPr id="40" name="isḷïḓé"/>
              <p:cNvSpPr/>
              <p:nvPr/>
            </p:nvSpPr>
            <p:spPr>
              <a:xfrm>
                <a:off x="950352" y="2089884"/>
                <a:ext cx="2150598" cy="630200"/>
              </a:xfrm>
              <a:prstGeom prst="roundRect">
                <a:avLst>
                  <a:gd name="adj" fmla="val 28758"/>
                </a:avLst>
              </a:prstGeom>
              <a:solidFill>
                <a:schemeClr val="accent1"/>
              </a:solidFill>
              <a:ln w="222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>
                  <a:lnSpc>
                    <a:spcPct val="90000"/>
                  </a:lnSpc>
                </a:pPr>
                <a:r>
                  <a:rPr lang="zh-CN" altLang="en-US" sz="25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定义</a:t>
                </a:r>
                <a:endParaRPr lang="en-US" altLang="zh-CN" sz="25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43" name="ïslíḋê"/>
              <p:cNvSpPr/>
              <p:nvPr/>
            </p:nvSpPr>
            <p:spPr bwMode="auto">
              <a:xfrm>
                <a:off x="951591" y="2875661"/>
                <a:ext cx="2148123" cy="27432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研究函数定义、函数应用、和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递归的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形式系统。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 smtClean="0"/>
              </a:p>
              <a:p>
                <a:endParaRPr lang="en-US" altLang="zh-CN" sz="1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λ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可看做</a:t>
                </a:r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function</a:t>
                </a:r>
                <a:r>
                  <a:rPr lang="zh-CN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关键字</a:t>
                </a:r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Lambda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系统因函数用希腊字母（</a:t>
                </a:r>
                <a:r>
                  <a:rPr lang="en-US" altLang="zh-CN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λ</a:t>
                </a: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）约束变量而得名</a:t>
                </a:r>
              </a:p>
              <a:p>
                <a:endParaRPr lang="en-US" altLang="zh-CN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0" name="iṡḻíḓê"/>
            <p:cNvGrpSpPr/>
            <p:nvPr/>
          </p:nvGrpSpPr>
          <p:grpSpPr>
            <a:xfrm>
              <a:off x="3386666" y="1523210"/>
              <a:ext cx="2705102" cy="4230680"/>
              <a:chOff x="3386666" y="1523210"/>
              <a:chExt cx="2705102" cy="4230680"/>
            </a:xfrm>
          </p:grpSpPr>
          <p:sp>
            <p:nvSpPr>
              <p:cNvPr id="29" name="iŝḷîḓè"/>
              <p:cNvSpPr/>
              <p:nvPr/>
            </p:nvSpPr>
            <p:spPr>
              <a:xfrm>
                <a:off x="5390085" y="5052205"/>
                <a:ext cx="701683" cy="7016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55">
                  <a:cs typeface="+mn-ea"/>
                  <a:sym typeface="+mn-lt"/>
                </a:endParaRPr>
              </a:p>
            </p:txBody>
          </p:sp>
          <p:sp>
            <p:nvSpPr>
              <p:cNvPr id="30" name="iṥ1îḋé"/>
              <p:cNvSpPr/>
              <p:nvPr/>
            </p:nvSpPr>
            <p:spPr>
              <a:xfrm>
                <a:off x="3386666" y="1523210"/>
                <a:ext cx="701683" cy="70168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55">
                  <a:cs typeface="+mn-ea"/>
                  <a:sym typeface="+mn-lt"/>
                </a:endParaRPr>
              </a:p>
            </p:txBody>
          </p:sp>
          <p:sp>
            <p:nvSpPr>
              <p:cNvPr id="31" name="ïṣḷiḋè"/>
              <p:cNvSpPr/>
              <p:nvPr/>
            </p:nvSpPr>
            <p:spPr>
              <a:xfrm flipH="1">
                <a:off x="3524375" y="1658185"/>
                <a:ext cx="2429686" cy="3960730"/>
              </a:xfrm>
              <a:prstGeom prst="round2DiagRect">
                <a:avLst>
                  <a:gd name="adj1" fmla="val 2306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55">
                  <a:cs typeface="+mn-ea"/>
                  <a:sym typeface="+mn-lt"/>
                </a:endParaRPr>
              </a:p>
            </p:txBody>
          </p:sp>
          <p:sp>
            <p:nvSpPr>
              <p:cNvPr id="32" name="îṩḷíḑè"/>
              <p:cNvSpPr/>
              <p:nvPr/>
            </p:nvSpPr>
            <p:spPr>
              <a:xfrm>
                <a:off x="3663918" y="2089884"/>
                <a:ext cx="2150598" cy="630200"/>
              </a:xfrm>
              <a:prstGeom prst="roundRect">
                <a:avLst>
                  <a:gd name="adj" fmla="val 28758"/>
                </a:avLst>
              </a:prstGeom>
              <a:solidFill>
                <a:schemeClr val="accent2"/>
              </a:solidFill>
              <a:ln w="2222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 fontScale="97500" lnSpcReduction="10000"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zh-CN" altLang="en-US" sz="2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特点</a:t>
                </a:r>
                <a:endParaRPr lang="en-US" sz="27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35" name="íşḷíḍè"/>
              <p:cNvSpPr/>
              <p:nvPr/>
            </p:nvSpPr>
            <p:spPr bwMode="auto">
              <a:xfrm>
                <a:off x="3665155" y="2941887"/>
                <a:ext cx="2148123" cy="2171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endPara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îSlíḋè"/>
            <p:cNvGrpSpPr/>
            <p:nvPr/>
          </p:nvGrpSpPr>
          <p:grpSpPr>
            <a:xfrm>
              <a:off x="6100232" y="1523210"/>
              <a:ext cx="2705102" cy="4230680"/>
              <a:chOff x="6100232" y="1523210"/>
              <a:chExt cx="2705102" cy="4230680"/>
            </a:xfrm>
          </p:grpSpPr>
          <p:sp>
            <p:nvSpPr>
              <p:cNvPr id="21" name="î$ḻîḍé"/>
              <p:cNvSpPr/>
              <p:nvPr/>
            </p:nvSpPr>
            <p:spPr>
              <a:xfrm>
                <a:off x="8103651" y="5052205"/>
                <a:ext cx="701683" cy="70168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55">
                  <a:cs typeface="+mn-ea"/>
                  <a:sym typeface="+mn-lt"/>
                </a:endParaRPr>
              </a:p>
            </p:txBody>
          </p:sp>
          <p:sp>
            <p:nvSpPr>
              <p:cNvPr id="22" name="iṡlîḋê"/>
              <p:cNvSpPr/>
              <p:nvPr/>
            </p:nvSpPr>
            <p:spPr>
              <a:xfrm>
                <a:off x="6100232" y="1523210"/>
                <a:ext cx="701683" cy="70168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55">
                  <a:cs typeface="+mn-ea"/>
                  <a:sym typeface="+mn-lt"/>
                </a:endParaRPr>
              </a:p>
            </p:txBody>
          </p:sp>
          <p:sp>
            <p:nvSpPr>
              <p:cNvPr id="23" name="iṧ1ídé"/>
              <p:cNvSpPr/>
              <p:nvPr/>
            </p:nvSpPr>
            <p:spPr>
              <a:xfrm flipH="1">
                <a:off x="6237941" y="1658184"/>
                <a:ext cx="2429685" cy="3960731"/>
              </a:xfrm>
              <a:prstGeom prst="round2DiagRect">
                <a:avLst>
                  <a:gd name="adj1" fmla="val 23060"/>
                  <a:gd name="adj2" fmla="val 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endParaRPr lang="en-US" sz="1055">
                  <a:cs typeface="+mn-ea"/>
                  <a:sym typeface="+mn-lt"/>
                </a:endParaRPr>
              </a:p>
            </p:txBody>
          </p:sp>
          <p:sp>
            <p:nvSpPr>
              <p:cNvPr id="24" name="îṥ1îďe"/>
              <p:cNvSpPr/>
              <p:nvPr/>
            </p:nvSpPr>
            <p:spPr>
              <a:xfrm>
                <a:off x="6377484" y="2089884"/>
                <a:ext cx="2150598" cy="630200"/>
              </a:xfrm>
              <a:prstGeom prst="roundRect">
                <a:avLst>
                  <a:gd name="adj" fmla="val 28758"/>
                </a:avLst>
              </a:prstGeom>
              <a:solidFill>
                <a:schemeClr val="accent3"/>
              </a:solidFill>
              <a:ln w="22225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68580" tIns="34290" rIns="68580" bIns="34290" rtlCol="0" anchor="ctr">
                <a:normAutofit fontScale="97500" lnSpcReduction="10000"/>
              </a:bodyPr>
              <a:lstStyle>
                <a:defPPr>
                  <a:defRPr lang="en-US"/>
                </a:defPPr>
                <a:lvl1pPr marL="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1pPr>
                <a:lvl2pPr marL="35687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2pPr>
                <a:lvl3pPr marL="71310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3pPr>
                <a:lvl4pPr marL="106997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4pPr>
                <a:lvl5pPr marL="142621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5pPr>
                <a:lvl6pPr marL="178308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6pPr>
                <a:lvl7pPr marL="2139950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7pPr>
                <a:lvl8pPr marL="249618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8pPr>
                <a:lvl9pPr marL="2853055" algn="l" defTabSz="713105" rtl="0" eaLnBrk="1" latinLnBrk="0" hangingPunct="1">
                  <a:defRPr sz="1405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zh-CN" altLang="en-US" sz="27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发展</a:t>
                </a:r>
              </a:p>
            </p:txBody>
          </p:sp>
          <p:sp>
            <p:nvSpPr>
              <p:cNvPr id="27" name="ïsḻîḍé"/>
              <p:cNvSpPr/>
              <p:nvPr/>
            </p:nvSpPr>
            <p:spPr bwMode="auto">
              <a:xfrm>
                <a:off x="6378723" y="3008117"/>
                <a:ext cx="2148123" cy="20389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68580" tIns="34290" rIns="68580" bIns="34290" anchor="t" anchorCtr="0">
                <a:normAutofit fontScale="92500" lnSpcReduction="100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λ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演算影响了Algol和</a:t>
                </a: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LISP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的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设计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(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变量绑定、函数、参数传递、表达式、类型检查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)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1977，提出</a:t>
                </a:r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函数式编程术语</a:t>
                </a:r>
              </a:p>
              <a:p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  <a:p>
                <a:r>
                  <a:rPr lang="zh-CN" altLang="en-US" sz="1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主流语言引入函数式思想</a:t>
                </a:r>
              </a:p>
            </p:txBody>
          </p:sp>
        </p:grpSp>
      </p:grpSp>
      <p:sp>
        <p:nvSpPr>
          <p:cNvPr id="5" name="文本框 4"/>
          <p:cNvSpPr txBox="1"/>
          <p:nvPr/>
        </p:nvSpPr>
        <p:spPr>
          <a:xfrm>
            <a:off x="3253149" y="2186305"/>
            <a:ext cx="2395176" cy="20621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buNone/>
            </a:pPr>
            <a:r>
              <a:rPr lang="zh-CN" altLang="en-US" sz="16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最小的通用程序设计语言</a:t>
            </a:r>
          </a:p>
          <a:p>
            <a:pPr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匿名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f(x)  = x + 10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变量不可变没有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状态</a:t>
            </a:r>
          </a:p>
          <a:p>
            <a:pPr>
              <a:buNone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单参数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2879725"/>
            <a:ext cx="666750" cy="3524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124" y="2784690"/>
            <a:ext cx="276225" cy="5334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9712" y="2830075"/>
            <a:ext cx="769591" cy="4617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7" y="205979"/>
            <a:ext cx="8567327" cy="493563"/>
          </a:xfrm>
        </p:spPr>
        <p:txBody>
          <a:bodyPr/>
          <a:lstStyle/>
          <a:p>
            <a:r>
              <a:rPr lang="en-US" altLang="zh-CN" b="0" dirty="0" smtClean="0"/>
              <a:t>Lambda</a:t>
            </a:r>
            <a:r>
              <a:rPr lang="zh-CN" altLang="en-US" b="0" dirty="0" smtClean="0"/>
              <a:t>演算</a:t>
            </a:r>
            <a:r>
              <a:rPr lang="zh-CN" altLang="en-US" b="0" dirty="0"/>
              <a:t>的</a:t>
            </a:r>
            <a:r>
              <a:rPr lang="zh-CN" altLang="en-US" b="0" dirty="0" smtClean="0"/>
              <a:t>语法和法则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360019" y="915566"/>
            <a:ext cx="8568301" cy="1612368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 smtClean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accent4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23528" y="2571750"/>
            <a:ext cx="8640960" cy="148878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Alpha「转换」：“</a:t>
            </a:r>
            <a:r>
              <a:rPr lang="el-GR" altLang="zh-CN" sz="1800" b="1" dirty="0" smtClean="0">
                <a:solidFill>
                  <a:srgbClr val="FFFF00"/>
                </a:solidFill>
                <a:latin typeface="Menlo"/>
                <a:sym typeface="+mn-ea"/>
              </a:rPr>
              <a:t>λ</a:t>
            </a:r>
            <a:r>
              <a:rPr lang="el-GR" altLang="zh-CN" sz="1800" b="1" dirty="0" smtClean="0">
                <a:solidFill>
                  <a:srgbClr val="FFFF00"/>
                </a:solidFill>
                <a:latin typeface="Menlo"/>
              </a:rPr>
              <a:t>x . x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”转换为“</a:t>
            </a:r>
            <a:r>
              <a:rPr lang="el-GR" altLang="zh-CN" sz="1800" b="1" dirty="0" smtClean="0">
                <a:solidFill>
                  <a:srgbClr val="FFFF00"/>
                </a:solidFill>
                <a:latin typeface="Menlo"/>
                <a:sym typeface="+mn-ea"/>
              </a:rPr>
              <a:t>λ</a:t>
            </a:r>
            <a:r>
              <a:rPr lang="el-GR" altLang="zh-CN" sz="1800" b="1" dirty="0" smtClean="0">
                <a:solidFill>
                  <a:srgbClr val="FFFF00"/>
                </a:solidFill>
                <a:latin typeface="Menlo"/>
              </a:rPr>
              <a:t>a. a</a:t>
            </a:r>
            <a:r>
              <a:rPr lang="es-ES" altLang="zh-CN" sz="1800" dirty="0" smtClean="0"/>
              <a:t>”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重命名操作</a:t>
            </a:r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Beta「规约」：例如，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l-GR" altLang="zh-CN" b="1" dirty="0" smtClean="0">
                <a:solidFill>
                  <a:srgbClr val="FFFF00"/>
                </a:solidFill>
                <a:latin typeface="Menlo"/>
                <a:sym typeface="+mn-ea"/>
              </a:rPr>
              <a:t>λ</a:t>
            </a:r>
            <a:r>
              <a:rPr lang="el-GR" altLang="zh-CN" b="1" dirty="0" smtClean="0">
                <a:solidFill>
                  <a:srgbClr val="FFFF00"/>
                </a:solidFill>
                <a:latin typeface="Menlo"/>
              </a:rPr>
              <a:t>y </a:t>
            </a:r>
            <a:r>
              <a:rPr lang="es-ES" altLang="zh-CN" dirty="0"/>
              <a:t>. (</a:t>
            </a:r>
            <a:r>
              <a:rPr lang="el-GR" altLang="zh-CN" b="1" dirty="0" smtClean="0">
                <a:solidFill>
                  <a:srgbClr val="FFFF00"/>
                </a:solidFill>
                <a:latin typeface="Menlo"/>
                <a:sym typeface="+mn-ea"/>
              </a:rPr>
              <a:t>λ</a:t>
            </a:r>
            <a:r>
              <a:rPr lang="el-GR" altLang="zh-CN" b="1" dirty="0" smtClean="0">
                <a:solidFill>
                  <a:srgbClr val="FFFF00"/>
                </a:solidFill>
                <a:latin typeface="Menlo"/>
              </a:rPr>
              <a:t>x . x + y) 5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l-GR" altLang="zh-CN" b="1" dirty="0" smtClean="0">
                <a:solidFill>
                  <a:srgbClr val="FFFF00"/>
                </a:solidFill>
                <a:latin typeface="Menlo"/>
                <a:sym typeface="+mn-ea"/>
              </a:rPr>
              <a:t>λ</a:t>
            </a:r>
            <a:r>
              <a:rPr lang="el-GR" altLang="zh-CN" b="1" dirty="0" smtClean="0">
                <a:solidFill>
                  <a:srgbClr val="FFFF00"/>
                </a:solidFill>
                <a:latin typeface="Menlo"/>
              </a:rPr>
              <a:t>x</a:t>
            </a:r>
            <a:r>
              <a:rPr lang="en-US" altLang="el-GR" b="1" dirty="0" smtClean="0">
                <a:solidFill>
                  <a:srgbClr val="FFFF00"/>
                </a:solidFill>
                <a:latin typeface="Menlo"/>
              </a:rPr>
              <a:t>.</a:t>
            </a:r>
            <a:r>
              <a:rPr lang="el-GR" altLang="zh-CN" b="1" dirty="0" smtClean="0">
                <a:solidFill>
                  <a:srgbClr val="FFFF00"/>
                </a:solidFill>
                <a:latin typeface="Menlo"/>
              </a:rPr>
              <a:t> </a:t>
            </a:r>
            <a:r>
              <a:rPr lang="en-US" altLang="zh-CN" b="1" dirty="0">
                <a:solidFill>
                  <a:srgbClr val="FFFF00"/>
                </a:solidFill>
                <a:latin typeface="Menlo"/>
              </a:rPr>
              <a:t>x</a:t>
            </a:r>
            <a:r>
              <a:rPr lang="en-US" altLang="zh-CN" b="1" dirty="0" smtClean="0">
                <a:solidFill>
                  <a:srgbClr val="FFFF00"/>
                </a:solidFill>
                <a:latin typeface="Menlo"/>
              </a:rPr>
              <a:t> </a:t>
            </a:r>
            <a:r>
              <a:rPr lang="el-GR" altLang="zh-CN" b="1" dirty="0" smtClean="0">
                <a:solidFill>
                  <a:srgbClr val="FFFF00"/>
                </a:solidFill>
                <a:latin typeface="Menlo"/>
              </a:rPr>
              <a:t>+</a:t>
            </a:r>
            <a:r>
              <a:rPr lang="en-US" altLang="zh-CN" b="1" dirty="0" smtClean="0">
                <a:solidFill>
                  <a:srgbClr val="FFFF00"/>
                </a:solidFill>
                <a:latin typeface="Menlo"/>
              </a:rPr>
              <a:t> </a:t>
            </a:r>
            <a:r>
              <a:rPr lang="el-GR" altLang="zh-CN" b="1" dirty="0" smtClean="0">
                <a:solidFill>
                  <a:srgbClr val="FFFF00"/>
                </a:solidFill>
                <a:latin typeface="Menlo"/>
              </a:rPr>
              <a:t>5</a:t>
            </a:r>
            <a:r>
              <a:rPr lang="en-US" altLang="zh-CN" b="1" dirty="0" smtClean="0">
                <a:solidFill>
                  <a:srgbClr val="FFFF00"/>
                </a:solidFill>
                <a:latin typeface="Menlo"/>
              </a:rPr>
              <a:t> </a:t>
            </a: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用实际的参数来替换掉其函数体中的相应变量。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347864" y="2643758"/>
            <a:ext cx="2401891" cy="288032"/>
          </a:xfrm>
          <a:prstGeom prst="round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法则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318654" y="915566"/>
            <a:ext cx="2401890" cy="288032"/>
          </a:xfrm>
          <a:prstGeom prst="round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64000" y="2016125"/>
            <a:ext cx="11595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定义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789680" y="1203960"/>
            <a:ext cx="182133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l-GR" altLang="zh-CN" b="1" dirty="0" smtClean="0">
                <a:solidFill>
                  <a:srgbClr val="FFFF00"/>
                </a:solidFill>
                <a:latin typeface="Menlo"/>
                <a:sym typeface="+mn-ea"/>
              </a:rPr>
              <a:t>(λ x . + x 2)</a:t>
            </a:r>
            <a:endParaRPr lang="en-US" altLang="el-GR" b="1" dirty="0" smtClean="0">
              <a:solidFill>
                <a:srgbClr val="FFFF00"/>
              </a:solidFill>
              <a:latin typeface="Menlo"/>
              <a:sym typeface="+mn-ea"/>
            </a:endParaRPr>
          </a:p>
        </p:txBody>
      </p:sp>
      <p:sp>
        <p:nvSpPr>
          <p:cNvPr id="19" name="左大括号 18"/>
          <p:cNvSpPr/>
          <p:nvPr/>
        </p:nvSpPr>
        <p:spPr>
          <a:xfrm rot="16200000">
            <a:off x="4424045" y="1039495"/>
            <a:ext cx="403225" cy="1453515"/>
          </a:xfrm>
          <a:prstGeom prst="leftBrace">
            <a:avLst/>
          </a:prstGeom>
          <a:ln w="34925"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cxnSp>
        <p:nvCxnSpPr>
          <p:cNvPr id="28" name="肘形连接符 27"/>
          <p:cNvCxnSpPr/>
          <p:nvPr/>
        </p:nvCxnSpPr>
        <p:spPr>
          <a:xfrm rot="5400000" flipV="1">
            <a:off x="5725393" y="1565910"/>
            <a:ext cx="393700" cy="323850"/>
          </a:xfrm>
          <a:prstGeom prst="bentConnector3">
            <a:avLst>
              <a:gd name="adj1" fmla="val 50161"/>
            </a:avLst>
          </a:prstGeom>
          <a:ln w="22225">
            <a:solidFill>
              <a:schemeClr val="bg1">
                <a:lumMod val="50000"/>
              </a:schemeClr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366385" y="1998345"/>
            <a:ext cx="37414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函数应用：值放到函数定义后边</a:t>
            </a:r>
            <a:endParaRPr lang="zh-CN" altLang="en-US" sz="1600"/>
          </a:p>
        </p:txBody>
      </p:sp>
      <p:sp>
        <p:nvSpPr>
          <p:cNvPr id="30" name="文本框 29"/>
          <p:cNvSpPr txBox="1"/>
          <p:nvPr/>
        </p:nvSpPr>
        <p:spPr>
          <a:xfrm>
            <a:off x="1416983" y="1431369"/>
            <a:ext cx="1892935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x: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标识符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变量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引用</a:t>
            </a:r>
            <a:endParaRPr lang="zh-CN" altLang="en-US" sz="1600" dirty="0"/>
          </a:p>
        </p:txBody>
      </p:sp>
      <p:cxnSp>
        <p:nvCxnSpPr>
          <p:cNvPr id="8" name="曲线连接符 7"/>
          <p:cNvCxnSpPr/>
          <p:nvPr/>
        </p:nvCxnSpPr>
        <p:spPr>
          <a:xfrm rot="10800000" flipV="1">
            <a:off x="2487884" y="1584291"/>
            <a:ext cx="1868094" cy="181169"/>
          </a:xfrm>
          <a:prstGeom prst="curvedConnector3">
            <a:avLst>
              <a:gd name="adj1" fmla="val 50000"/>
            </a:avLst>
          </a:prstGeom>
          <a:ln w="222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5491403" y="123049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altLang="zh-CN" b="1" dirty="0">
                <a:solidFill>
                  <a:srgbClr val="FFFF00"/>
                </a:solidFill>
                <a:latin typeface="Menlo"/>
                <a:sym typeface="+mn-ea"/>
              </a:rPr>
              <a:t> </a:t>
            </a:r>
            <a:r>
              <a:rPr lang="en-US" altLang="el-GR" b="1" dirty="0">
                <a:solidFill>
                  <a:srgbClr val="FFFF00"/>
                </a:solidFill>
                <a:latin typeface="Menlo"/>
                <a:sym typeface="+mn-ea"/>
              </a:rPr>
              <a:t>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627784" y="1923678"/>
            <a:ext cx="4402660" cy="788878"/>
          </a:xfrm>
          <a:custGeom>
            <a:avLst/>
            <a:gdLst>
              <a:gd name="connsiteX0" fmla="*/ 238128 w 4486009"/>
              <a:gd name="connsiteY0" fmla="*/ 0 h 914400"/>
              <a:gd name="connsiteX1" fmla="*/ 1053311 w 4486009"/>
              <a:gd name="connsiteY1" fmla="*/ 0 h 914400"/>
              <a:gd name="connsiteX2" fmla="*/ 4247881 w 4486009"/>
              <a:gd name="connsiteY2" fmla="*/ 0 h 914400"/>
              <a:gd name="connsiteX3" fmla="*/ 4486009 w 4486009"/>
              <a:gd name="connsiteY3" fmla="*/ 457200 h 914400"/>
              <a:gd name="connsiteX4" fmla="*/ 4247881 w 4486009"/>
              <a:gd name="connsiteY4" fmla="*/ 914400 h 914400"/>
              <a:gd name="connsiteX5" fmla="*/ 1053311 w 4486009"/>
              <a:gd name="connsiteY5" fmla="*/ 914400 h 914400"/>
              <a:gd name="connsiteX6" fmla="*/ 238128 w 4486009"/>
              <a:gd name="connsiteY6" fmla="*/ 914400 h 914400"/>
              <a:gd name="connsiteX7" fmla="*/ 0 w 4486009"/>
              <a:gd name="connsiteY7" fmla="*/ 4572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86009" h="914400">
                <a:moveTo>
                  <a:pt x="238128" y="0"/>
                </a:moveTo>
                <a:lnTo>
                  <a:pt x="1053311" y="0"/>
                </a:lnTo>
                <a:lnTo>
                  <a:pt x="4247881" y="0"/>
                </a:lnTo>
                <a:lnTo>
                  <a:pt x="4486009" y="457200"/>
                </a:lnTo>
                <a:lnTo>
                  <a:pt x="4247881" y="914400"/>
                </a:lnTo>
                <a:lnTo>
                  <a:pt x="1053311" y="914400"/>
                </a:lnTo>
                <a:lnTo>
                  <a:pt x="238128" y="914400"/>
                </a:lnTo>
                <a:lnTo>
                  <a:pt x="0" y="457200"/>
                </a:lnTo>
                <a:close/>
              </a:path>
            </a:pathLst>
          </a:cu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" name="六边形 4"/>
          <p:cNvSpPr/>
          <p:nvPr/>
        </p:nvSpPr>
        <p:spPr>
          <a:xfrm>
            <a:off x="1404892" y="1995686"/>
            <a:ext cx="907508" cy="788880"/>
          </a:xfrm>
          <a:prstGeom prst="hexagon">
            <a:avLst/>
          </a:prstGeom>
          <a:solidFill>
            <a:srgbClr val="F5F5F5"/>
          </a:solidFill>
          <a:ln w="22225">
            <a:gradFill flip="none" rotWithShape="1">
              <a:gsLst>
                <a:gs pos="3900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27000" dir="2700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TextBox 6"/>
          <p:cNvSpPr txBox="1"/>
          <p:nvPr/>
        </p:nvSpPr>
        <p:spPr>
          <a:xfrm>
            <a:off x="2955889" y="2017508"/>
            <a:ext cx="3089642" cy="276999"/>
          </a:xfrm>
          <a:prstGeom prst="rect">
            <a:avLst/>
          </a:prstGeom>
          <a:noFill/>
        </p:spPr>
        <p:txBody>
          <a:bodyPr vert="horz" wrap="square" lIns="0" tIns="0" rIns="0" bIns="0" rtlCol="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什么是函数式编程</a:t>
            </a:r>
          </a:p>
        </p:txBody>
      </p:sp>
      <p:sp>
        <p:nvSpPr>
          <p:cNvPr id="7" name="文本框 14"/>
          <p:cNvSpPr txBox="1"/>
          <p:nvPr/>
        </p:nvSpPr>
        <p:spPr>
          <a:xfrm>
            <a:off x="2915757" y="2338739"/>
            <a:ext cx="38826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一等公民、高阶高数</a:t>
            </a:r>
          </a:p>
        </p:txBody>
      </p:sp>
      <p:sp>
        <p:nvSpPr>
          <p:cNvPr id="8" name="矩形 7"/>
          <p:cNvSpPr/>
          <p:nvPr/>
        </p:nvSpPr>
        <p:spPr>
          <a:xfrm>
            <a:off x="1590024" y="2157465"/>
            <a:ext cx="6934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28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是函数</a:t>
            </a:r>
            <a:r>
              <a:rPr lang="zh-CN" altLang="en-US" dirty="0"/>
              <a:t>式编程</a:t>
            </a:r>
          </a:p>
        </p:txBody>
      </p:sp>
      <p:sp>
        <p:nvSpPr>
          <p:cNvPr id="4" name="流程图: 过程 3"/>
          <p:cNvSpPr/>
          <p:nvPr/>
        </p:nvSpPr>
        <p:spPr>
          <a:xfrm>
            <a:off x="579813" y="4142632"/>
            <a:ext cx="2306474" cy="9561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确定抽象，并为其构建函数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3428722" y="4142632"/>
            <a:ext cx="2319070" cy="956104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利用已有的函数来构建更为复杂的抽象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流程图: 过程 5"/>
          <p:cNvSpPr/>
          <p:nvPr/>
        </p:nvSpPr>
        <p:spPr>
          <a:xfrm>
            <a:off x="6078739" y="4142632"/>
            <a:ext cx="2448335" cy="930651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通过将现有的函数传给其他的函数来构建更复杂的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2446077"/>
            <a:ext cx="2232248" cy="1565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84168" y="2499561"/>
            <a:ext cx="2448335" cy="151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6" name="Picture 8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05058" y="2499742"/>
            <a:ext cx="2319070" cy="1490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矩形 6"/>
          <p:cNvSpPr/>
          <p:nvPr/>
        </p:nvSpPr>
        <p:spPr>
          <a:xfrm>
            <a:off x="683568" y="1060343"/>
            <a:ext cx="883376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源自</a:t>
            </a:r>
            <a:r>
              <a:rPr lang="en-US" altLang="zh-CN" dirty="0" smtClean="0">
                <a:solidFill>
                  <a:srgbClr val="C00000"/>
                </a:solidFill>
              </a:rPr>
              <a:t>λ</a:t>
            </a:r>
            <a:r>
              <a:rPr lang="zh-CN" altLang="en-US" dirty="0" smtClean="0">
                <a:solidFill>
                  <a:srgbClr val="C00000"/>
                </a:solidFill>
              </a:rPr>
              <a:t>演算，</a:t>
            </a:r>
            <a:r>
              <a:rPr lang="en-US" altLang="zh-CN" dirty="0" smtClean="0">
                <a:solidFill>
                  <a:srgbClr val="C00000"/>
                </a:solidFill>
              </a:rPr>
              <a:t>JS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借鉴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Scheme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lisp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的一种方言），基于数学思想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函数式编程是一种编程范式，如面向对象编程，面向过程编程等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函数是基本的编程单元，通过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巧妙的变化、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组合，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编写简洁的代码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11560" y="1778650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611560" y="1481131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611560" y="1202839"/>
            <a:ext cx="72008" cy="8174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六边形 5"/>
          <p:cNvSpPr/>
          <p:nvPr/>
        </p:nvSpPr>
        <p:spPr>
          <a:xfrm rot="1846128">
            <a:off x="102850" y="3975696"/>
            <a:ext cx="921560" cy="794448"/>
          </a:xfrm>
          <a:prstGeom prst="hexagon">
            <a:avLst/>
          </a:prstGeom>
          <a:solidFill>
            <a:srgbClr val="FFC92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六边形 6"/>
          <p:cNvSpPr/>
          <p:nvPr/>
        </p:nvSpPr>
        <p:spPr>
          <a:xfrm rot="1701388">
            <a:off x="165236" y="365294"/>
            <a:ext cx="860833" cy="742097"/>
          </a:xfrm>
          <a:prstGeom prst="hexagon">
            <a:avLst/>
          </a:prstGeom>
          <a:solidFill>
            <a:srgbClr val="4CB8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307" y="4218642"/>
            <a:ext cx="105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80017" y="555273"/>
            <a:ext cx="970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命令式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六边形 10"/>
          <p:cNvSpPr/>
          <p:nvPr/>
        </p:nvSpPr>
        <p:spPr>
          <a:xfrm rot="1846128">
            <a:off x="5616560" y="4135246"/>
            <a:ext cx="811693" cy="699735"/>
          </a:xfrm>
          <a:prstGeom prst="hexagon">
            <a:avLst/>
          </a:prstGeom>
          <a:solidFill>
            <a:srgbClr val="0050F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995945" y="100727"/>
            <a:ext cx="2100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冯诺依曼语言</a:t>
            </a:r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7830" y="826135"/>
            <a:ext cx="789858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indent="0">
              <a:buFont typeface="+mj-lt"/>
              <a:buNone/>
            </a:pP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+mj-lt"/>
              <a:buAutoNum type="arabicPeriod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基础是语句、赋值、迭代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r>
              <a:rPr lang="en-US" altLang="zh-CN" sz="2000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C,Fortran</a:t>
            </a:r>
            <a:r>
              <a:rPr lang="en-US" altLang="zh-CN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）等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+mj-lt"/>
              <a:buAutoNum type="arabicPeriod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通过修改值的方式去影响后续计算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219004" y="4227934"/>
            <a:ext cx="25619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说明式 基于算法的实现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04056" y="2715766"/>
            <a:ext cx="8892480" cy="7067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buFont typeface="+mj-lt"/>
              <a:buAutoNum type="arabicPeriod"/>
            </a:pP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冯诺依曼体系语言特点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Font typeface="+mj-lt"/>
              <a:buAutoNum type="arabicPeriod"/>
            </a:pPr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相互作用，每个对象有内部状态，方法</a:t>
            </a:r>
            <a:endParaRPr lang="en-US" altLang="zh-CN" sz="20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59632" y="577920"/>
            <a:ext cx="2533691" cy="337646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CN" altLang="en-US" sz="2000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冯诺依曼语言</a:t>
            </a:r>
            <a:r>
              <a:rPr lang="zh-CN" altLang="en-US" sz="2000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96200" y="536782"/>
            <a:ext cx="3541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基于结构的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运算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b="1" dirty="0" smtClean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59632" y="2355726"/>
            <a:ext cx="2533691" cy="361424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zh-CN" altLang="en-US" sz="20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</a:t>
            </a:r>
            <a:endParaRPr lang="en-US" altLang="zh-CN" sz="2000" b="1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724128" y="4291156"/>
            <a:ext cx="105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221067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22225">
          <a:solidFill>
            <a:schemeClr val="bg1">
              <a:lumMod val="50000"/>
            </a:schemeClr>
          </a:solidFill>
          <a:tailEnd type="triangle"/>
        </a:ln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68395"/>
    </a:dk2>
    <a:lt2>
      <a:srgbClr val="F0F0F0"/>
    </a:lt2>
    <a:accent1>
      <a:srgbClr val="4276AA"/>
    </a:accent1>
    <a:accent2>
      <a:srgbClr val="1689A0"/>
    </a:accent2>
    <a:accent3>
      <a:srgbClr val="3FA692"/>
    </a:accent3>
    <a:accent4>
      <a:srgbClr val="5167A4"/>
    </a:accent4>
    <a:accent5>
      <a:srgbClr val="5E5CA2"/>
    </a:accent5>
    <a:accent6>
      <a:srgbClr val="768395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1809</Words>
  <Application>Microsoft Office PowerPoint</Application>
  <PresentationFormat>全屏显示(16:9)</PresentationFormat>
  <Paragraphs>355</Paragraphs>
  <Slides>43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2" baseType="lpstr">
      <vt:lpstr>Menlo</vt:lpstr>
      <vt:lpstr>宋体</vt:lpstr>
      <vt:lpstr>微软雅黑</vt:lpstr>
      <vt:lpstr>Arial</vt:lpstr>
      <vt:lpstr>Calibri</vt:lpstr>
      <vt:lpstr>Consolas</vt:lpstr>
      <vt:lpstr>Impact</vt:lpstr>
      <vt:lpstr>Leelawadee</vt:lpstr>
      <vt:lpstr>Office 主题</vt:lpstr>
      <vt:lpstr>Javascript函数式编程</vt:lpstr>
      <vt:lpstr>目录</vt:lpstr>
      <vt:lpstr>PowerPoint 演示文稿</vt:lpstr>
      <vt:lpstr>丘奇和图灵的计算模型</vt:lpstr>
      <vt:lpstr>λ演算Lambda Calculus</vt:lpstr>
      <vt:lpstr>Lambda演算的语法和法则</vt:lpstr>
      <vt:lpstr>PowerPoint 演示文稿</vt:lpstr>
      <vt:lpstr>什么是函数式编程</vt:lpstr>
      <vt:lpstr>PowerPoint 演示文稿</vt:lpstr>
      <vt:lpstr>PowerPoint 演示文稿</vt:lpstr>
      <vt:lpstr>函数式编程的思想</vt:lpstr>
      <vt:lpstr>身边的函数式</vt:lpstr>
      <vt:lpstr>一等函数 </vt:lpstr>
      <vt:lpstr>高阶函数</vt:lpstr>
      <vt:lpstr>高阶函数-函数作为参数</vt:lpstr>
      <vt:lpstr>高阶函数-函数作为参数 </vt:lpstr>
      <vt:lpstr>高阶函数-返回函数</vt:lpstr>
      <vt:lpstr>PowerPoint 演示文稿</vt:lpstr>
      <vt:lpstr>函数式的优点</vt:lpstr>
      <vt:lpstr>函数式的优点</vt:lpstr>
      <vt:lpstr>命令式&amp;声明式</vt:lpstr>
      <vt:lpstr>PowerPoint 演示文稿</vt:lpstr>
      <vt:lpstr>纯函数</vt:lpstr>
      <vt:lpstr>纯函数的优势</vt:lpstr>
      <vt:lpstr>命令式和函数式的比较</vt:lpstr>
      <vt:lpstr>自由变量&amp;约束变量</vt:lpstr>
      <vt:lpstr>闭包(closure) </vt:lpstr>
      <vt:lpstr>闭包(closure)      </vt:lpstr>
      <vt:lpstr>闭包(closure)       </vt:lpstr>
      <vt:lpstr>闭包(closure)        </vt:lpstr>
      <vt:lpstr>递归-匿名函数</vt:lpstr>
      <vt:lpstr>不动点</vt:lpstr>
      <vt:lpstr>不动点组合子 (Y combinator)</vt:lpstr>
      <vt:lpstr>尾递归</vt:lpstr>
      <vt:lpstr>惰性计算-需要的时候再求值 </vt:lpstr>
      <vt:lpstr>柯里化（curry）</vt:lpstr>
      <vt:lpstr>Curry修复小问题</vt:lpstr>
      <vt:lpstr>多参数的柯里化</vt:lpstr>
      <vt:lpstr>组合（pipe）</vt:lpstr>
      <vt:lpstr>序列（反向组合）</vt:lpstr>
      <vt:lpstr>Pointfree</vt:lpstr>
      <vt:lpstr>函数式应用实践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请在此处输入封面主标题</dc:title>
  <dc:creator>zhangkangyi</dc:creator>
  <cp:lastModifiedBy>浦岩</cp:lastModifiedBy>
  <cp:revision>941</cp:revision>
  <dcterms:created xsi:type="dcterms:W3CDTF">2015-09-21T02:13:00Z</dcterms:created>
  <dcterms:modified xsi:type="dcterms:W3CDTF">2019-09-24T12:33:03Z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